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39"/>
  </p:notesMasterIdLst>
  <p:handoutMasterIdLst>
    <p:handoutMasterId r:id="rId40"/>
  </p:handoutMasterIdLst>
  <p:sldIdLst>
    <p:sldId id="272" r:id="rId4"/>
    <p:sldId id="273" r:id="rId5"/>
    <p:sldId id="293" r:id="rId6"/>
    <p:sldId id="274" r:id="rId7"/>
    <p:sldId id="296" r:id="rId8"/>
    <p:sldId id="275" r:id="rId9"/>
    <p:sldId id="377" r:id="rId10"/>
    <p:sldId id="375" r:id="rId11"/>
    <p:sldId id="376" r:id="rId12"/>
    <p:sldId id="276" r:id="rId13"/>
    <p:sldId id="282" r:id="rId14"/>
    <p:sldId id="277" r:id="rId15"/>
    <p:sldId id="278" r:id="rId16"/>
    <p:sldId id="283" r:id="rId17"/>
    <p:sldId id="284" r:id="rId18"/>
    <p:sldId id="285" r:id="rId19"/>
    <p:sldId id="305" r:id="rId20"/>
    <p:sldId id="286" r:id="rId21"/>
    <p:sldId id="287" r:id="rId22"/>
    <p:sldId id="288" r:id="rId23"/>
    <p:sldId id="302" r:id="rId24"/>
    <p:sldId id="303" r:id="rId25"/>
    <p:sldId id="297" r:id="rId26"/>
    <p:sldId id="298" r:id="rId27"/>
    <p:sldId id="306" r:id="rId28"/>
    <p:sldId id="314" r:id="rId29"/>
    <p:sldId id="289" r:id="rId30"/>
    <p:sldId id="309" r:id="rId31"/>
    <p:sldId id="310" r:id="rId32"/>
    <p:sldId id="311" r:id="rId33"/>
    <p:sldId id="312" r:id="rId34"/>
    <p:sldId id="313" r:id="rId35"/>
    <p:sldId id="295" r:id="rId36"/>
    <p:sldId id="307" r:id="rId37"/>
    <p:sldId id="292" r:id="rId38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93B"/>
    <a:srgbClr val="83CC3B"/>
    <a:srgbClr val="7DCC3B"/>
    <a:srgbClr val="7DD03B"/>
    <a:srgbClr val="80C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8" autoAdjust="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E:\Adil_Papers\Adil_All_Papers\2015\2015-LiverKinetics\Manuscript\Adil_Serine%20supplement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E:\Adil_Papers\Adil_All_Papers\2015\2015-LiverKinetics\Manuscript\Adil_Serine%20supplement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E:\Adil_Papers\Adil_All_Papers\2015\2015-LiverKinetics\Manuscript\Adil_Serine%20supplementa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E:\Adil_Papers\Adil_All_Papers\2015\2015-LiverKinetics\Manuscript\Adil_Serine%20supplement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556512784268404"/>
          <c:y val="2.4184851125019051E-2"/>
          <c:w val="0.6943456874734637"/>
          <c:h val="0.89602904354034874"/>
        </c:manualLayout>
      </c:layout>
      <c:scatterChart>
        <c:scatterStyle val="lineMarker"/>
        <c:varyColors val="0"/>
        <c:ser>
          <c:idx val="0"/>
          <c:order val="0"/>
          <c:tx>
            <c:v>Before</c:v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results!$A$2:$A$7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results!$B$2:$B$7</c:f>
              <c:numCache>
                <c:formatCode>0.00</c:formatCode>
                <c:ptCount val="6"/>
                <c:pt idx="0">
                  <c:v>1.7000000000000022</c:v>
                </c:pt>
                <c:pt idx="1">
                  <c:v>1.1000000000000001</c:v>
                </c:pt>
                <c:pt idx="2">
                  <c:v>0.98</c:v>
                </c:pt>
                <c:pt idx="3">
                  <c:v>1.3</c:v>
                </c:pt>
                <c:pt idx="4">
                  <c:v>1.5</c:v>
                </c:pt>
                <c:pt idx="5">
                  <c:v>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17-4F26-A55A-D326026D9089}"/>
            </c:ext>
          </c:extLst>
        </c:ser>
        <c:ser>
          <c:idx val="1"/>
          <c:order val="1"/>
          <c:tx>
            <c:v>After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results!$A$2:$A$7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results!$C$2:$C$7</c:f>
              <c:numCache>
                <c:formatCode>0.00</c:formatCode>
                <c:ptCount val="6"/>
                <c:pt idx="0">
                  <c:v>1.6</c:v>
                </c:pt>
                <c:pt idx="1">
                  <c:v>0.99</c:v>
                </c:pt>
                <c:pt idx="2">
                  <c:v>0.88000000000000123</c:v>
                </c:pt>
                <c:pt idx="3">
                  <c:v>1.4</c:v>
                </c:pt>
                <c:pt idx="4">
                  <c:v>1.4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17-4F26-A55A-D326026D9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69600"/>
        <c:axId val="68971520"/>
      </c:scatterChart>
      <c:valAx>
        <c:axId val="68969600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8971520"/>
        <c:crosses val="autoZero"/>
        <c:crossBetween val="midCat"/>
        <c:majorUnit val="1"/>
      </c:valAx>
      <c:valAx>
        <c:axId val="68971520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89696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788101239748871"/>
          <c:y val="2.424847316780138E-2"/>
          <c:w val="0.74053505549942844"/>
          <c:h val="0.89607591609933002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results!$N$1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results!$I$2:$I$7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results!$J$2:$J$7</c:f>
              <c:numCache>
                <c:formatCode>0.00</c:formatCode>
                <c:ptCount val="6"/>
                <c:pt idx="0">
                  <c:v>0.69000000000000061</c:v>
                </c:pt>
                <c:pt idx="1">
                  <c:v>1</c:v>
                </c:pt>
                <c:pt idx="2">
                  <c:v>0.73000000000000065</c:v>
                </c:pt>
                <c:pt idx="3">
                  <c:v>1.2</c:v>
                </c:pt>
                <c:pt idx="4">
                  <c:v>0.56000000000000005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7D-4FB6-A8BA-7192248A3302}"/>
            </c:ext>
          </c:extLst>
        </c:ser>
        <c:ser>
          <c:idx val="1"/>
          <c:order val="1"/>
          <c:tx>
            <c:strRef>
              <c:f>results!$O$1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results!$I$2:$I$7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results!$K$2:$K$7</c:f>
              <c:numCache>
                <c:formatCode>0.00</c:formatCode>
                <c:ptCount val="6"/>
                <c:pt idx="0">
                  <c:v>0.54</c:v>
                </c:pt>
                <c:pt idx="1">
                  <c:v>0.73000000000000065</c:v>
                </c:pt>
                <c:pt idx="2">
                  <c:v>0.56999999999999995</c:v>
                </c:pt>
                <c:pt idx="3">
                  <c:v>0.66000000000001091</c:v>
                </c:pt>
                <c:pt idx="4">
                  <c:v>0.51</c:v>
                </c:pt>
                <c:pt idx="5">
                  <c:v>0.82000000000000062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7D-4FB6-A8BA-7192248A3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007616"/>
        <c:axId val="71180672"/>
      </c:scatterChart>
      <c:valAx>
        <c:axId val="69007616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80672"/>
        <c:crosses val="autoZero"/>
        <c:crossBetween val="midCat"/>
        <c:majorUnit val="1"/>
      </c:valAx>
      <c:valAx>
        <c:axId val="71180672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90076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458189830759549"/>
          <c:y val="2.4184851125019041E-2"/>
          <c:w val="0.74019784838721625"/>
          <c:h val="0.8963485873914987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results!$F$1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results!$E$2:$E$7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results!$F$2:$F$7</c:f>
              <c:numCache>
                <c:formatCode>0.00</c:formatCode>
                <c:ptCount val="6"/>
                <c:pt idx="0">
                  <c:v>0.52</c:v>
                </c:pt>
                <c:pt idx="1">
                  <c:v>0.76000000000000945</c:v>
                </c:pt>
                <c:pt idx="2">
                  <c:v>0.4</c:v>
                </c:pt>
                <c:pt idx="3">
                  <c:v>0.67000000000001092</c:v>
                </c:pt>
                <c:pt idx="4">
                  <c:v>0.59</c:v>
                </c:pt>
                <c:pt idx="5">
                  <c:v>0.58000000000000007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8D-4FAC-9910-9D22BC3649BF}"/>
            </c:ext>
          </c:extLst>
        </c:ser>
        <c:ser>
          <c:idx val="1"/>
          <c:order val="1"/>
          <c:tx>
            <c:strRef>
              <c:f>results!$G$1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results!$E$2:$E$7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results!$G$2:$G$7</c:f>
              <c:numCache>
                <c:formatCode>0.00</c:formatCode>
                <c:ptCount val="6"/>
                <c:pt idx="0">
                  <c:v>0.38000000000000445</c:v>
                </c:pt>
                <c:pt idx="1">
                  <c:v>0.68</c:v>
                </c:pt>
                <c:pt idx="2">
                  <c:v>0.33000000000000501</c:v>
                </c:pt>
                <c:pt idx="3">
                  <c:v>0.43000000000000038</c:v>
                </c:pt>
                <c:pt idx="4">
                  <c:v>0.56000000000000005</c:v>
                </c:pt>
                <c:pt idx="5">
                  <c:v>0.41000000000000031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8D-4FAC-9910-9D22BC364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196032"/>
        <c:axId val="71198208"/>
      </c:scatterChart>
      <c:valAx>
        <c:axId val="71196032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98208"/>
        <c:crosses val="autoZero"/>
        <c:crossBetween val="midCat"/>
        <c:majorUnit val="1"/>
      </c:valAx>
      <c:valAx>
        <c:axId val="71198208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960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811478198651414"/>
          <c:y val="4.501174758025385E-2"/>
          <c:w val="0.74143809881212641"/>
          <c:h val="0.8509389036930611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results!$N$1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results!$M$2:$M$7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results!$N$2:$N$7</c:f>
              <c:numCache>
                <c:formatCode>0.00</c:formatCode>
                <c:ptCount val="6"/>
                <c:pt idx="0">
                  <c:v>2.5</c:v>
                </c:pt>
                <c:pt idx="1">
                  <c:v>2.8</c:v>
                </c:pt>
                <c:pt idx="2">
                  <c:v>3.9</c:v>
                </c:pt>
                <c:pt idx="3">
                  <c:v>2.6</c:v>
                </c:pt>
                <c:pt idx="4">
                  <c:v>21</c:v>
                </c:pt>
                <c:pt idx="5">
                  <c:v>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15-46B2-82F5-ABE82FC58F9D}"/>
            </c:ext>
          </c:extLst>
        </c:ser>
        <c:ser>
          <c:idx val="1"/>
          <c:order val="1"/>
          <c:tx>
            <c:strRef>
              <c:f>results!$O$1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results!$M$2:$M$7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results!$O$2:$O$7</c:f>
              <c:numCache>
                <c:formatCode>0.00</c:formatCode>
                <c:ptCount val="6"/>
                <c:pt idx="0">
                  <c:v>2</c:v>
                </c:pt>
                <c:pt idx="1">
                  <c:v>1.1000000000000001</c:v>
                </c:pt>
                <c:pt idx="2">
                  <c:v>4.4000000000000004</c:v>
                </c:pt>
                <c:pt idx="3">
                  <c:v>2.8</c:v>
                </c:pt>
                <c:pt idx="4">
                  <c:v>5.3</c:v>
                </c:pt>
                <c:pt idx="5">
                  <c:v>6.2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15-46B2-82F5-ABE82FC58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19072"/>
        <c:axId val="71229440"/>
      </c:scatterChart>
      <c:valAx>
        <c:axId val="71219072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229440"/>
        <c:crosses val="autoZero"/>
        <c:crossBetween val="midCat"/>
        <c:majorUnit val="1"/>
      </c:valAx>
      <c:valAx>
        <c:axId val="71229440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2190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D865F-22A6-42ED-A36A-F5A14DF7369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6A96B7-6419-492F-9499-4C719F87740E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21B5DAC8-D435-4763-BF83-FF8981D2C76B}" type="parTrans" cxnId="{482DBA5D-0912-4F51-A9E0-72F12E9B632D}">
      <dgm:prSet/>
      <dgm:spPr/>
      <dgm:t>
        <a:bodyPr/>
        <a:lstStyle/>
        <a:p>
          <a:endParaRPr lang="sv-SE"/>
        </a:p>
      </dgm:t>
    </dgm:pt>
    <dgm:pt modelId="{95582DC6-FC36-49E4-8701-EC490A854C39}" type="sibTrans" cxnId="{482DBA5D-0912-4F51-A9E0-72F12E9B632D}">
      <dgm:prSet/>
      <dgm:spPr/>
      <dgm:t>
        <a:bodyPr/>
        <a:lstStyle/>
        <a:p>
          <a:endParaRPr lang="sv-SE"/>
        </a:p>
      </dgm:t>
    </dgm:pt>
    <dgm:pt modelId="{85C9CB6E-E0EA-4F01-A4F0-DF7051CAB2B9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5E9E25D0-EEF7-47BF-84DD-8A572533BBEA}" type="parTrans" cxnId="{9DC59A2F-2A8F-44BF-A671-D920423BFFBC}">
      <dgm:prSet/>
      <dgm:spPr/>
      <dgm:t>
        <a:bodyPr/>
        <a:lstStyle/>
        <a:p>
          <a:endParaRPr lang="sv-SE"/>
        </a:p>
      </dgm:t>
    </dgm:pt>
    <dgm:pt modelId="{2D492656-9380-4A7B-A667-97FF026A3C00}" type="sibTrans" cxnId="{9DC59A2F-2A8F-44BF-A671-D920423BFFBC}">
      <dgm:prSet/>
      <dgm:spPr/>
      <dgm:t>
        <a:bodyPr/>
        <a:lstStyle/>
        <a:p>
          <a:endParaRPr lang="sv-SE"/>
        </a:p>
      </dgm:t>
    </dgm:pt>
    <dgm:pt modelId="{316517D3-1121-4270-ABF9-AE284A4D3887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EE0FA87E-6725-4535-98D2-207854CF11AD}" type="parTrans" cxnId="{319147BC-734D-40D3-B4E1-187906B9DE62}">
      <dgm:prSet/>
      <dgm:spPr/>
      <dgm:t>
        <a:bodyPr/>
        <a:lstStyle/>
        <a:p>
          <a:endParaRPr lang="sv-SE"/>
        </a:p>
      </dgm:t>
    </dgm:pt>
    <dgm:pt modelId="{2290146A-1C92-48AE-811F-E1501E4BF574}" type="sibTrans" cxnId="{319147BC-734D-40D3-B4E1-187906B9DE62}">
      <dgm:prSet/>
      <dgm:spPr/>
      <dgm:t>
        <a:bodyPr/>
        <a:lstStyle/>
        <a:p>
          <a:endParaRPr lang="sv-SE"/>
        </a:p>
      </dgm:t>
    </dgm:pt>
    <dgm:pt modelId="{32A2173B-908F-44A6-B320-2AECBDD2B5F7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408F09FE-A235-405D-802E-27C4E39BE2F5}" type="parTrans" cxnId="{942828FA-41DB-4EBA-8AF9-FDC5B3FBF1A3}">
      <dgm:prSet/>
      <dgm:spPr/>
      <dgm:t>
        <a:bodyPr/>
        <a:lstStyle/>
        <a:p>
          <a:endParaRPr lang="sv-SE"/>
        </a:p>
      </dgm:t>
    </dgm:pt>
    <dgm:pt modelId="{BEA328B3-0AFC-4AD1-9485-AB656696F2A5}" type="sibTrans" cxnId="{942828FA-41DB-4EBA-8AF9-FDC5B3FBF1A3}">
      <dgm:prSet/>
      <dgm:spPr/>
      <dgm:t>
        <a:bodyPr/>
        <a:lstStyle/>
        <a:p>
          <a:endParaRPr lang="sv-SE"/>
        </a:p>
      </dgm:t>
    </dgm:pt>
    <dgm:pt modelId="{3C6BC252-221B-46A2-84AE-8FAE16E751B8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B2FF7F3F-6F5E-418C-BB63-C70B56063231}" type="parTrans" cxnId="{4453B5B4-6267-4F52-AFCB-B5416D3CF462}">
      <dgm:prSet/>
      <dgm:spPr/>
      <dgm:t>
        <a:bodyPr/>
        <a:lstStyle/>
        <a:p>
          <a:endParaRPr lang="sv-SE"/>
        </a:p>
      </dgm:t>
    </dgm:pt>
    <dgm:pt modelId="{9E038CF6-4659-4918-AD7D-F528E0FE8E65}" type="sibTrans" cxnId="{4453B5B4-6267-4F52-AFCB-B5416D3CF462}">
      <dgm:prSet/>
      <dgm:spPr/>
      <dgm:t>
        <a:bodyPr/>
        <a:lstStyle/>
        <a:p>
          <a:endParaRPr lang="sv-SE"/>
        </a:p>
      </dgm:t>
    </dgm:pt>
    <dgm:pt modelId="{082FBB04-802F-411E-815D-808DFA98E871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078F69E1-C70C-47DF-AB9E-FF4E5E8CF5F4}" type="parTrans" cxnId="{D517C6D3-83CF-415F-AA44-25EB5D89468B}">
      <dgm:prSet/>
      <dgm:spPr/>
      <dgm:t>
        <a:bodyPr/>
        <a:lstStyle/>
        <a:p>
          <a:endParaRPr lang="sv-SE"/>
        </a:p>
      </dgm:t>
    </dgm:pt>
    <dgm:pt modelId="{EFEE0ED4-6BC3-4DD2-9866-84E976452C31}" type="sibTrans" cxnId="{D517C6D3-83CF-415F-AA44-25EB5D89468B}">
      <dgm:prSet/>
      <dgm:spPr/>
      <dgm:t>
        <a:bodyPr/>
        <a:lstStyle/>
        <a:p>
          <a:endParaRPr lang="sv-SE"/>
        </a:p>
      </dgm:t>
    </dgm:pt>
    <dgm:pt modelId="{80A7BAA2-658F-4087-8DFC-480E0910BDB2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B62CA51A-0401-4AB4-8126-A47C427A43DD}" type="parTrans" cxnId="{E0F64DE1-CE9C-4EB9-9925-BA5B8A76E665}">
      <dgm:prSet/>
      <dgm:spPr/>
      <dgm:t>
        <a:bodyPr/>
        <a:lstStyle/>
        <a:p>
          <a:endParaRPr lang="sv-SE"/>
        </a:p>
      </dgm:t>
    </dgm:pt>
    <dgm:pt modelId="{C7C36D54-F88B-4A8E-A30B-3C62B086B843}" type="sibTrans" cxnId="{E0F64DE1-CE9C-4EB9-9925-BA5B8A76E665}">
      <dgm:prSet/>
      <dgm:spPr/>
      <dgm:t>
        <a:bodyPr/>
        <a:lstStyle/>
        <a:p>
          <a:endParaRPr lang="sv-SE"/>
        </a:p>
      </dgm:t>
    </dgm:pt>
    <dgm:pt modelId="{8024938A-76D4-4B68-BB6A-56C71823C9B1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8C4D4E72-7511-4348-8E0D-3467926D675B}" type="parTrans" cxnId="{EEACCDD6-4616-40CC-A63A-A9DF94B099CC}">
      <dgm:prSet/>
      <dgm:spPr/>
      <dgm:t>
        <a:bodyPr/>
        <a:lstStyle/>
        <a:p>
          <a:endParaRPr lang="sv-SE"/>
        </a:p>
      </dgm:t>
    </dgm:pt>
    <dgm:pt modelId="{9BECDDA8-FCA1-4DA2-8936-C79C03FBFD0B}" type="sibTrans" cxnId="{EEACCDD6-4616-40CC-A63A-A9DF94B099CC}">
      <dgm:prSet/>
      <dgm:spPr/>
      <dgm:t>
        <a:bodyPr/>
        <a:lstStyle/>
        <a:p>
          <a:endParaRPr lang="sv-SE"/>
        </a:p>
      </dgm:t>
    </dgm:pt>
    <dgm:pt modelId="{5AA2A9BD-CBA8-448F-8914-94EE0DCCEA59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7C13B2C0-969B-4D2C-B9EF-FFF9E0219B5E}" type="parTrans" cxnId="{BBC6DA1D-5031-4902-877A-12060454B336}">
      <dgm:prSet/>
      <dgm:spPr/>
      <dgm:t>
        <a:bodyPr/>
        <a:lstStyle/>
        <a:p>
          <a:endParaRPr lang="sv-SE"/>
        </a:p>
      </dgm:t>
    </dgm:pt>
    <dgm:pt modelId="{62099B2D-D16B-47D0-BE50-ABD97765CAAA}" type="sibTrans" cxnId="{BBC6DA1D-5031-4902-877A-12060454B336}">
      <dgm:prSet/>
      <dgm:spPr/>
      <dgm:t>
        <a:bodyPr/>
        <a:lstStyle/>
        <a:p>
          <a:endParaRPr lang="sv-SE"/>
        </a:p>
      </dgm:t>
    </dgm:pt>
    <dgm:pt modelId="{5758476E-CD61-444D-965D-D7341FC9738B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D2609C9F-931B-4005-9DB0-28B32AE9CA23}" type="parTrans" cxnId="{9037CB29-F597-41A7-8BB8-07F8FC411F7E}">
      <dgm:prSet/>
      <dgm:spPr/>
      <dgm:t>
        <a:bodyPr/>
        <a:lstStyle/>
        <a:p>
          <a:endParaRPr lang="sv-SE"/>
        </a:p>
      </dgm:t>
    </dgm:pt>
    <dgm:pt modelId="{5E5424A6-4E9B-4654-9D98-8DB23DBA1E5D}" type="sibTrans" cxnId="{9037CB29-F597-41A7-8BB8-07F8FC411F7E}">
      <dgm:prSet/>
      <dgm:spPr/>
      <dgm:t>
        <a:bodyPr/>
        <a:lstStyle/>
        <a:p>
          <a:endParaRPr lang="sv-SE"/>
        </a:p>
      </dgm:t>
    </dgm:pt>
    <dgm:pt modelId="{6B34EE6D-0DE6-4CC5-9CB1-E6961702F1A6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65F5EBC8-E9EA-4E01-BF76-6DB4C3DE246A}" type="parTrans" cxnId="{ECBD3AF1-A227-421A-920D-10F5CC683208}">
      <dgm:prSet/>
      <dgm:spPr/>
      <dgm:t>
        <a:bodyPr/>
        <a:lstStyle/>
        <a:p>
          <a:endParaRPr lang="en-US"/>
        </a:p>
      </dgm:t>
    </dgm:pt>
    <dgm:pt modelId="{C3F12B6F-5B02-468C-B178-98D900F186C7}" type="sibTrans" cxnId="{ECBD3AF1-A227-421A-920D-10F5CC683208}">
      <dgm:prSet/>
      <dgm:spPr/>
      <dgm:t>
        <a:bodyPr/>
        <a:lstStyle/>
        <a:p>
          <a:endParaRPr lang="en-US"/>
        </a:p>
      </dgm:t>
    </dgm:pt>
    <dgm:pt modelId="{A2B46EAF-F79D-45CA-A77D-7082397C1ABD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BEB53145-9C92-44F6-9AE9-80E77EBD40A6}" type="parTrans" cxnId="{C158466C-59C2-42A3-A537-7BAA2B384364}">
      <dgm:prSet/>
      <dgm:spPr/>
      <dgm:t>
        <a:bodyPr/>
        <a:lstStyle/>
        <a:p>
          <a:endParaRPr lang="en-US"/>
        </a:p>
      </dgm:t>
    </dgm:pt>
    <dgm:pt modelId="{97806B00-CD50-49A0-BE76-4F8D45771362}" type="sibTrans" cxnId="{C158466C-59C2-42A3-A537-7BAA2B384364}">
      <dgm:prSet/>
      <dgm:spPr/>
      <dgm:t>
        <a:bodyPr/>
        <a:lstStyle/>
        <a:p>
          <a:endParaRPr lang="en-US"/>
        </a:p>
      </dgm:t>
    </dgm:pt>
    <dgm:pt modelId="{26D521AF-6C48-4BEA-9767-98AB5AC38AEE}" type="pres">
      <dgm:prSet presAssocID="{7F2D865F-22A6-42ED-A36A-F5A14DF7369A}" presName="Name0" presStyleCnt="0">
        <dgm:presLayoutVars>
          <dgm:dir/>
          <dgm:animLvl val="lvl"/>
          <dgm:resizeHandles val="exact"/>
        </dgm:presLayoutVars>
      </dgm:prSet>
      <dgm:spPr/>
    </dgm:pt>
    <dgm:pt modelId="{03B6EF29-284B-47D6-AAA0-5E58BBA4E5F2}" type="pres">
      <dgm:prSet presAssocID="{F16A96B7-6419-492F-9499-4C719F87740E}" presName="parTxOnly" presStyleLbl="node1" presStyleIdx="0" presStyleCnt="12">
        <dgm:presLayoutVars>
          <dgm:chMax val="0"/>
          <dgm:chPref val="0"/>
          <dgm:bulletEnabled val="1"/>
        </dgm:presLayoutVars>
      </dgm:prSet>
      <dgm:spPr/>
    </dgm:pt>
    <dgm:pt modelId="{00702C00-5702-457C-8795-35B559D9357A}" type="pres">
      <dgm:prSet presAssocID="{95582DC6-FC36-49E4-8701-EC490A854C39}" presName="parTxOnlySpace" presStyleCnt="0"/>
      <dgm:spPr/>
    </dgm:pt>
    <dgm:pt modelId="{085384C6-DE0E-4259-814B-3CA043B24559}" type="pres">
      <dgm:prSet presAssocID="{316517D3-1121-4270-ABF9-AE284A4D3887}" presName="parTxOnly" presStyleLbl="node1" presStyleIdx="1" presStyleCnt="12">
        <dgm:presLayoutVars>
          <dgm:chMax val="0"/>
          <dgm:chPref val="0"/>
          <dgm:bulletEnabled val="1"/>
        </dgm:presLayoutVars>
      </dgm:prSet>
      <dgm:spPr/>
    </dgm:pt>
    <dgm:pt modelId="{AD993D06-AA5A-4743-B266-DD11EFE334E9}" type="pres">
      <dgm:prSet presAssocID="{2290146A-1C92-48AE-811F-E1501E4BF574}" presName="parTxOnlySpace" presStyleCnt="0"/>
      <dgm:spPr/>
    </dgm:pt>
    <dgm:pt modelId="{2B58585E-F5A5-4CAF-B0AF-FB30D2746F1C}" type="pres">
      <dgm:prSet presAssocID="{32A2173B-908F-44A6-B320-2AECBDD2B5F7}" presName="parTxOnly" presStyleLbl="node1" presStyleIdx="2" presStyleCnt="12">
        <dgm:presLayoutVars>
          <dgm:chMax val="0"/>
          <dgm:chPref val="0"/>
          <dgm:bulletEnabled val="1"/>
        </dgm:presLayoutVars>
      </dgm:prSet>
      <dgm:spPr/>
    </dgm:pt>
    <dgm:pt modelId="{43776F8E-F99C-424C-AB7D-530A014333BE}" type="pres">
      <dgm:prSet presAssocID="{BEA328B3-0AFC-4AD1-9485-AB656696F2A5}" presName="parTxOnlySpace" presStyleCnt="0"/>
      <dgm:spPr/>
    </dgm:pt>
    <dgm:pt modelId="{1CF5BCC1-DE0C-4BA5-B821-798DB8653255}" type="pres">
      <dgm:prSet presAssocID="{3C6BC252-221B-46A2-84AE-8FAE16E751B8}" presName="parTxOnly" presStyleLbl="node1" presStyleIdx="3" presStyleCnt="12">
        <dgm:presLayoutVars>
          <dgm:chMax val="0"/>
          <dgm:chPref val="0"/>
          <dgm:bulletEnabled val="1"/>
        </dgm:presLayoutVars>
      </dgm:prSet>
      <dgm:spPr/>
    </dgm:pt>
    <dgm:pt modelId="{E93F8E2C-F500-4FFA-9849-32FC21EAFB3D}" type="pres">
      <dgm:prSet presAssocID="{9E038CF6-4659-4918-AD7D-F528E0FE8E65}" presName="parTxOnlySpace" presStyleCnt="0"/>
      <dgm:spPr/>
    </dgm:pt>
    <dgm:pt modelId="{7454ABFC-6298-4DBA-B72A-6C2E32908082}" type="pres">
      <dgm:prSet presAssocID="{082FBB04-802F-411E-815D-808DFA98E871}" presName="parTxOnly" presStyleLbl="node1" presStyleIdx="4" presStyleCnt="12">
        <dgm:presLayoutVars>
          <dgm:chMax val="0"/>
          <dgm:chPref val="0"/>
          <dgm:bulletEnabled val="1"/>
        </dgm:presLayoutVars>
      </dgm:prSet>
      <dgm:spPr/>
    </dgm:pt>
    <dgm:pt modelId="{0A6267CB-FEA6-4D67-911C-A47F1368CD2A}" type="pres">
      <dgm:prSet presAssocID="{EFEE0ED4-6BC3-4DD2-9866-84E976452C31}" presName="parTxOnlySpace" presStyleCnt="0"/>
      <dgm:spPr/>
    </dgm:pt>
    <dgm:pt modelId="{1032FC94-E614-4CF6-A405-D853C9AC0C31}" type="pres">
      <dgm:prSet presAssocID="{80A7BAA2-658F-4087-8DFC-480E0910BDB2}" presName="parTxOnly" presStyleLbl="node1" presStyleIdx="5" presStyleCnt="12">
        <dgm:presLayoutVars>
          <dgm:chMax val="0"/>
          <dgm:chPref val="0"/>
          <dgm:bulletEnabled val="1"/>
        </dgm:presLayoutVars>
      </dgm:prSet>
      <dgm:spPr/>
    </dgm:pt>
    <dgm:pt modelId="{CE2BAC2E-AFA2-435E-9FEB-3E8BEA68162E}" type="pres">
      <dgm:prSet presAssocID="{C7C36D54-F88B-4A8E-A30B-3C62B086B843}" presName="parTxOnlySpace" presStyleCnt="0"/>
      <dgm:spPr/>
    </dgm:pt>
    <dgm:pt modelId="{04D56859-B608-4CCB-9289-A8E0014A24A1}" type="pres">
      <dgm:prSet presAssocID="{8024938A-76D4-4B68-BB6A-56C71823C9B1}" presName="parTxOnly" presStyleLbl="node1" presStyleIdx="6" presStyleCnt="12">
        <dgm:presLayoutVars>
          <dgm:chMax val="0"/>
          <dgm:chPref val="0"/>
          <dgm:bulletEnabled val="1"/>
        </dgm:presLayoutVars>
      </dgm:prSet>
      <dgm:spPr/>
    </dgm:pt>
    <dgm:pt modelId="{D0797FE2-82E9-408D-8489-38909133EAFB}" type="pres">
      <dgm:prSet presAssocID="{9BECDDA8-FCA1-4DA2-8936-C79C03FBFD0B}" presName="parTxOnlySpace" presStyleCnt="0"/>
      <dgm:spPr/>
    </dgm:pt>
    <dgm:pt modelId="{60655179-BF3B-4202-BFCC-6358B07E69D5}" type="pres">
      <dgm:prSet presAssocID="{85C9CB6E-E0EA-4F01-A4F0-DF7051CAB2B9}" presName="parTxOnly" presStyleLbl="node1" presStyleIdx="7" presStyleCnt="12">
        <dgm:presLayoutVars>
          <dgm:chMax val="0"/>
          <dgm:chPref val="0"/>
          <dgm:bulletEnabled val="1"/>
        </dgm:presLayoutVars>
      </dgm:prSet>
      <dgm:spPr/>
    </dgm:pt>
    <dgm:pt modelId="{DAE43079-6333-4707-ADE8-EA0FE005CED0}" type="pres">
      <dgm:prSet presAssocID="{2D492656-9380-4A7B-A667-97FF026A3C00}" presName="parTxOnlySpace" presStyleCnt="0"/>
      <dgm:spPr/>
    </dgm:pt>
    <dgm:pt modelId="{B8DEB471-F9FD-47DB-97AE-193C615BF0F7}" type="pres">
      <dgm:prSet presAssocID="{5AA2A9BD-CBA8-448F-8914-94EE0DCCEA59}" presName="parTxOnly" presStyleLbl="node1" presStyleIdx="8" presStyleCnt="12">
        <dgm:presLayoutVars>
          <dgm:chMax val="0"/>
          <dgm:chPref val="0"/>
          <dgm:bulletEnabled val="1"/>
        </dgm:presLayoutVars>
      </dgm:prSet>
      <dgm:spPr/>
    </dgm:pt>
    <dgm:pt modelId="{92446E43-7AAB-457C-B6BC-F246F9877721}" type="pres">
      <dgm:prSet presAssocID="{62099B2D-D16B-47D0-BE50-ABD97765CAAA}" presName="parTxOnlySpace" presStyleCnt="0"/>
      <dgm:spPr/>
    </dgm:pt>
    <dgm:pt modelId="{52A5D462-2267-474A-99CA-08A7B2D888C4}" type="pres">
      <dgm:prSet presAssocID="{5758476E-CD61-444D-965D-D7341FC9738B}" presName="parTxOnly" presStyleLbl="node1" presStyleIdx="9" presStyleCnt="12">
        <dgm:presLayoutVars>
          <dgm:chMax val="0"/>
          <dgm:chPref val="0"/>
          <dgm:bulletEnabled val="1"/>
        </dgm:presLayoutVars>
      </dgm:prSet>
      <dgm:spPr/>
    </dgm:pt>
    <dgm:pt modelId="{2E367019-F98B-40E0-AD67-5C76EAA3F6B8}" type="pres">
      <dgm:prSet presAssocID="{5E5424A6-4E9B-4654-9D98-8DB23DBA1E5D}" presName="parTxOnlySpace" presStyleCnt="0"/>
      <dgm:spPr/>
    </dgm:pt>
    <dgm:pt modelId="{2ECB7282-B971-45C7-9A9A-BAD73ABE58C9}" type="pres">
      <dgm:prSet presAssocID="{6B34EE6D-0DE6-4CC5-9CB1-E6961702F1A6}" presName="parTxOnly" presStyleLbl="node1" presStyleIdx="10" presStyleCnt="12">
        <dgm:presLayoutVars>
          <dgm:chMax val="0"/>
          <dgm:chPref val="0"/>
          <dgm:bulletEnabled val="1"/>
        </dgm:presLayoutVars>
      </dgm:prSet>
      <dgm:spPr/>
    </dgm:pt>
    <dgm:pt modelId="{FD310BB0-8B0E-4F5E-A3E6-A73549690A49}" type="pres">
      <dgm:prSet presAssocID="{C3F12B6F-5B02-468C-B178-98D900F186C7}" presName="parTxOnlySpace" presStyleCnt="0"/>
      <dgm:spPr/>
    </dgm:pt>
    <dgm:pt modelId="{2E0AD990-C66C-462D-A732-4B21C7162F53}" type="pres">
      <dgm:prSet presAssocID="{A2B46EAF-F79D-45CA-A77D-7082397C1ABD}" presName="parTxOnly" presStyleLbl="node1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BBC6DA1D-5031-4902-877A-12060454B336}" srcId="{7F2D865F-22A6-42ED-A36A-F5A14DF7369A}" destId="{5AA2A9BD-CBA8-448F-8914-94EE0DCCEA59}" srcOrd="8" destOrd="0" parTransId="{7C13B2C0-969B-4D2C-B9EF-FFF9E0219B5E}" sibTransId="{62099B2D-D16B-47D0-BE50-ABD97765CAAA}"/>
    <dgm:cxn modelId="{52E9501F-D59B-4FEC-A020-0E5F4B4C6F12}" type="presOf" srcId="{316517D3-1121-4270-ABF9-AE284A4D3887}" destId="{085384C6-DE0E-4259-814B-3CA043B24559}" srcOrd="0" destOrd="0" presId="urn:microsoft.com/office/officeart/2005/8/layout/chevron1"/>
    <dgm:cxn modelId="{9037CB29-F597-41A7-8BB8-07F8FC411F7E}" srcId="{7F2D865F-22A6-42ED-A36A-F5A14DF7369A}" destId="{5758476E-CD61-444D-965D-D7341FC9738B}" srcOrd="9" destOrd="0" parTransId="{D2609C9F-931B-4005-9DB0-28B32AE9CA23}" sibTransId="{5E5424A6-4E9B-4654-9D98-8DB23DBA1E5D}"/>
    <dgm:cxn modelId="{18C2D72A-C24C-44D2-96C0-FC8E0E95BF37}" type="presOf" srcId="{6B34EE6D-0DE6-4CC5-9CB1-E6961702F1A6}" destId="{2ECB7282-B971-45C7-9A9A-BAD73ABE58C9}" srcOrd="0" destOrd="0" presId="urn:microsoft.com/office/officeart/2005/8/layout/chevron1"/>
    <dgm:cxn modelId="{9DC59A2F-2A8F-44BF-A671-D920423BFFBC}" srcId="{7F2D865F-22A6-42ED-A36A-F5A14DF7369A}" destId="{85C9CB6E-E0EA-4F01-A4F0-DF7051CAB2B9}" srcOrd="7" destOrd="0" parTransId="{5E9E25D0-EEF7-47BF-84DD-8A572533BBEA}" sibTransId="{2D492656-9380-4A7B-A667-97FF026A3C00}"/>
    <dgm:cxn modelId="{8C6F3944-35E4-482D-B261-E73F1DD9C3A4}" type="presOf" srcId="{082FBB04-802F-411E-815D-808DFA98E871}" destId="{7454ABFC-6298-4DBA-B72A-6C2E32908082}" srcOrd="0" destOrd="0" presId="urn:microsoft.com/office/officeart/2005/8/layout/chevron1"/>
    <dgm:cxn modelId="{234B1F4E-DADA-4A5E-9B4C-50A83FD1836E}" type="presOf" srcId="{5758476E-CD61-444D-965D-D7341FC9738B}" destId="{52A5D462-2267-474A-99CA-08A7B2D888C4}" srcOrd="0" destOrd="0" presId="urn:microsoft.com/office/officeart/2005/8/layout/chevron1"/>
    <dgm:cxn modelId="{482DBA5D-0912-4F51-A9E0-72F12E9B632D}" srcId="{7F2D865F-22A6-42ED-A36A-F5A14DF7369A}" destId="{F16A96B7-6419-492F-9499-4C719F87740E}" srcOrd="0" destOrd="0" parTransId="{21B5DAC8-D435-4763-BF83-FF8981D2C76B}" sibTransId="{95582DC6-FC36-49E4-8701-EC490A854C39}"/>
    <dgm:cxn modelId="{812D0F5F-E42B-477D-A0EC-9AF883236CD8}" type="presOf" srcId="{A2B46EAF-F79D-45CA-A77D-7082397C1ABD}" destId="{2E0AD990-C66C-462D-A732-4B21C7162F53}" srcOrd="0" destOrd="0" presId="urn:microsoft.com/office/officeart/2005/8/layout/chevron1"/>
    <dgm:cxn modelId="{7E06A061-AFAE-49F5-8854-E080F8F5D0D1}" type="presOf" srcId="{80A7BAA2-658F-4087-8DFC-480E0910BDB2}" destId="{1032FC94-E614-4CF6-A405-D853C9AC0C31}" srcOrd="0" destOrd="0" presId="urn:microsoft.com/office/officeart/2005/8/layout/chevron1"/>
    <dgm:cxn modelId="{40B1C066-B5B8-4A03-849E-A5A81EC31FB2}" type="presOf" srcId="{3C6BC252-221B-46A2-84AE-8FAE16E751B8}" destId="{1CF5BCC1-DE0C-4BA5-B821-798DB8653255}" srcOrd="0" destOrd="0" presId="urn:microsoft.com/office/officeart/2005/8/layout/chevron1"/>
    <dgm:cxn modelId="{C158466C-59C2-42A3-A537-7BAA2B384364}" srcId="{7F2D865F-22A6-42ED-A36A-F5A14DF7369A}" destId="{A2B46EAF-F79D-45CA-A77D-7082397C1ABD}" srcOrd="11" destOrd="0" parTransId="{BEB53145-9C92-44F6-9AE9-80E77EBD40A6}" sibTransId="{97806B00-CD50-49A0-BE76-4F8D45771362}"/>
    <dgm:cxn modelId="{ED91A289-601E-40E8-B792-B3C9EA5B1976}" type="presOf" srcId="{32A2173B-908F-44A6-B320-2AECBDD2B5F7}" destId="{2B58585E-F5A5-4CAF-B0AF-FB30D2746F1C}" srcOrd="0" destOrd="0" presId="urn:microsoft.com/office/officeart/2005/8/layout/chevron1"/>
    <dgm:cxn modelId="{37F80A8D-646B-455C-BEAF-667E3B3EA861}" type="presOf" srcId="{8024938A-76D4-4B68-BB6A-56C71823C9B1}" destId="{04D56859-B608-4CCB-9289-A8E0014A24A1}" srcOrd="0" destOrd="0" presId="urn:microsoft.com/office/officeart/2005/8/layout/chevron1"/>
    <dgm:cxn modelId="{34CEA29D-0AA9-4FFF-A027-6FCA13002557}" type="presOf" srcId="{85C9CB6E-E0EA-4F01-A4F0-DF7051CAB2B9}" destId="{60655179-BF3B-4202-BFCC-6358B07E69D5}" srcOrd="0" destOrd="0" presId="urn:microsoft.com/office/officeart/2005/8/layout/chevron1"/>
    <dgm:cxn modelId="{C5984DB1-014C-47FE-9491-FEBC1E0C8431}" type="presOf" srcId="{7F2D865F-22A6-42ED-A36A-F5A14DF7369A}" destId="{26D521AF-6C48-4BEA-9767-98AB5AC38AEE}" srcOrd="0" destOrd="0" presId="urn:microsoft.com/office/officeart/2005/8/layout/chevron1"/>
    <dgm:cxn modelId="{4453B5B4-6267-4F52-AFCB-B5416D3CF462}" srcId="{7F2D865F-22A6-42ED-A36A-F5A14DF7369A}" destId="{3C6BC252-221B-46A2-84AE-8FAE16E751B8}" srcOrd="3" destOrd="0" parTransId="{B2FF7F3F-6F5E-418C-BB63-C70B56063231}" sibTransId="{9E038CF6-4659-4918-AD7D-F528E0FE8E65}"/>
    <dgm:cxn modelId="{319147BC-734D-40D3-B4E1-187906B9DE62}" srcId="{7F2D865F-22A6-42ED-A36A-F5A14DF7369A}" destId="{316517D3-1121-4270-ABF9-AE284A4D3887}" srcOrd="1" destOrd="0" parTransId="{EE0FA87E-6725-4535-98D2-207854CF11AD}" sibTransId="{2290146A-1C92-48AE-811F-E1501E4BF574}"/>
    <dgm:cxn modelId="{D517C6D3-83CF-415F-AA44-25EB5D89468B}" srcId="{7F2D865F-22A6-42ED-A36A-F5A14DF7369A}" destId="{082FBB04-802F-411E-815D-808DFA98E871}" srcOrd="4" destOrd="0" parTransId="{078F69E1-C70C-47DF-AB9E-FF4E5E8CF5F4}" sibTransId="{EFEE0ED4-6BC3-4DD2-9866-84E976452C31}"/>
    <dgm:cxn modelId="{EEACCDD6-4616-40CC-A63A-A9DF94B099CC}" srcId="{7F2D865F-22A6-42ED-A36A-F5A14DF7369A}" destId="{8024938A-76D4-4B68-BB6A-56C71823C9B1}" srcOrd="6" destOrd="0" parTransId="{8C4D4E72-7511-4348-8E0D-3467926D675B}" sibTransId="{9BECDDA8-FCA1-4DA2-8936-C79C03FBFD0B}"/>
    <dgm:cxn modelId="{614863DE-2538-428E-8CA4-F19527AFB3DA}" type="presOf" srcId="{5AA2A9BD-CBA8-448F-8914-94EE0DCCEA59}" destId="{B8DEB471-F9FD-47DB-97AE-193C615BF0F7}" srcOrd="0" destOrd="0" presId="urn:microsoft.com/office/officeart/2005/8/layout/chevron1"/>
    <dgm:cxn modelId="{E0F64DE1-CE9C-4EB9-9925-BA5B8A76E665}" srcId="{7F2D865F-22A6-42ED-A36A-F5A14DF7369A}" destId="{80A7BAA2-658F-4087-8DFC-480E0910BDB2}" srcOrd="5" destOrd="0" parTransId="{B62CA51A-0401-4AB4-8126-A47C427A43DD}" sibTransId="{C7C36D54-F88B-4A8E-A30B-3C62B086B843}"/>
    <dgm:cxn modelId="{7A3A69EC-B05B-4886-805A-517B6ADF8C70}" type="presOf" srcId="{F16A96B7-6419-492F-9499-4C719F87740E}" destId="{03B6EF29-284B-47D6-AAA0-5E58BBA4E5F2}" srcOrd="0" destOrd="0" presId="urn:microsoft.com/office/officeart/2005/8/layout/chevron1"/>
    <dgm:cxn modelId="{ECBD3AF1-A227-421A-920D-10F5CC683208}" srcId="{7F2D865F-22A6-42ED-A36A-F5A14DF7369A}" destId="{6B34EE6D-0DE6-4CC5-9CB1-E6961702F1A6}" srcOrd="10" destOrd="0" parTransId="{65F5EBC8-E9EA-4E01-BF76-6DB4C3DE246A}" sibTransId="{C3F12B6F-5B02-468C-B178-98D900F186C7}"/>
    <dgm:cxn modelId="{942828FA-41DB-4EBA-8AF9-FDC5B3FBF1A3}" srcId="{7F2D865F-22A6-42ED-A36A-F5A14DF7369A}" destId="{32A2173B-908F-44A6-B320-2AECBDD2B5F7}" srcOrd="2" destOrd="0" parTransId="{408F09FE-A235-405D-802E-27C4E39BE2F5}" sibTransId="{BEA328B3-0AFC-4AD1-9485-AB656696F2A5}"/>
    <dgm:cxn modelId="{A9864363-A46A-479D-87B0-643D9C34940E}" type="presParOf" srcId="{26D521AF-6C48-4BEA-9767-98AB5AC38AEE}" destId="{03B6EF29-284B-47D6-AAA0-5E58BBA4E5F2}" srcOrd="0" destOrd="0" presId="urn:microsoft.com/office/officeart/2005/8/layout/chevron1"/>
    <dgm:cxn modelId="{4E9BE68B-F39E-43EA-923A-10F9E9664432}" type="presParOf" srcId="{26D521AF-6C48-4BEA-9767-98AB5AC38AEE}" destId="{00702C00-5702-457C-8795-35B559D9357A}" srcOrd="1" destOrd="0" presId="urn:microsoft.com/office/officeart/2005/8/layout/chevron1"/>
    <dgm:cxn modelId="{872C3FC5-FEB8-4E81-800F-7603BA35B0C7}" type="presParOf" srcId="{26D521AF-6C48-4BEA-9767-98AB5AC38AEE}" destId="{085384C6-DE0E-4259-814B-3CA043B24559}" srcOrd="2" destOrd="0" presId="urn:microsoft.com/office/officeart/2005/8/layout/chevron1"/>
    <dgm:cxn modelId="{30ADC7DC-2E46-4B66-B25D-7009CA806EE5}" type="presParOf" srcId="{26D521AF-6C48-4BEA-9767-98AB5AC38AEE}" destId="{AD993D06-AA5A-4743-B266-DD11EFE334E9}" srcOrd="3" destOrd="0" presId="urn:microsoft.com/office/officeart/2005/8/layout/chevron1"/>
    <dgm:cxn modelId="{6FCBD74B-CB38-401A-AEC4-52B2E29E06C2}" type="presParOf" srcId="{26D521AF-6C48-4BEA-9767-98AB5AC38AEE}" destId="{2B58585E-F5A5-4CAF-B0AF-FB30D2746F1C}" srcOrd="4" destOrd="0" presId="urn:microsoft.com/office/officeart/2005/8/layout/chevron1"/>
    <dgm:cxn modelId="{77976BF1-AA2C-4EE4-9D66-D8A8E93C5B6F}" type="presParOf" srcId="{26D521AF-6C48-4BEA-9767-98AB5AC38AEE}" destId="{43776F8E-F99C-424C-AB7D-530A014333BE}" srcOrd="5" destOrd="0" presId="urn:microsoft.com/office/officeart/2005/8/layout/chevron1"/>
    <dgm:cxn modelId="{B10453F0-6B3A-4996-B860-9E0B1524A8CF}" type="presParOf" srcId="{26D521AF-6C48-4BEA-9767-98AB5AC38AEE}" destId="{1CF5BCC1-DE0C-4BA5-B821-798DB8653255}" srcOrd="6" destOrd="0" presId="urn:microsoft.com/office/officeart/2005/8/layout/chevron1"/>
    <dgm:cxn modelId="{93B68B25-11D8-4B78-A360-F7C7EF04653D}" type="presParOf" srcId="{26D521AF-6C48-4BEA-9767-98AB5AC38AEE}" destId="{E93F8E2C-F500-4FFA-9849-32FC21EAFB3D}" srcOrd="7" destOrd="0" presId="urn:microsoft.com/office/officeart/2005/8/layout/chevron1"/>
    <dgm:cxn modelId="{062987A4-A9CC-40E6-AD6E-9BFA9210C6C4}" type="presParOf" srcId="{26D521AF-6C48-4BEA-9767-98AB5AC38AEE}" destId="{7454ABFC-6298-4DBA-B72A-6C2E32908082}" srcOrd="8" destOrd="0" presId="urn:microsoft.com/office/officeart/2005/8/layout/chevron1"/>
    <dgm:cxn modelId="{6C30A67D-6015-4E6A-9F76-AF5CE7AA571A}" type="presParOf" srcId="{26D521AF-6C48-4BEA-9767-98AB5AC38AEE}" destId="{0A6267CB-FEA6-4D67-911C-A47F1368CD2A}" srcOrd="9" destOrd="0" presId="urn:microsoft.com/office/officeart/2005/8/layout/chevron1"/>
    <dgm:cxn modelId="{9CBBD330-952A-4091-A934-EEDFFD1237E9}" type="presParOf" srcId="{26D521AF-6C48-4BEA-9767-98AB5AC38AEE}" destId="{1032FC94-E614-4CF6-A405-D853C9AC0C31}" srcOrd="10" destOrd="0" presId="urn:microsoft.com/office/officeart/2005/8/layout/chevron1"/>
    <dgm:cxn modelId="{C1E14FE9-F1CB-4E01-842B-4759B29FDB24}" type="presParOf" srcId="{26D521AF-6C48-4BEA-9767-98AB5AC38AEE}" destId="{CE2BAC2E-AFA2-435E-9FEB-3E8BEA68162E}" srcOrd="11" destOrd="0" presId="urn:microsoft.com/office/officeart/2005/8/layout/chevron1"/>
    <dgm:cxn modelId="{FF8411E5-9708-46C4-B34C-E613F8F3FAE6}" type="presParOf" srcId="{26D521AF-6C48-4BEA-9767-98AB5AC38AEE}" destId="{04D56859-B608-4CCB-9289-A8E0014A24A1}" srcOrd="12" destOrd="0" presId="urn:microsoft.com/office/officeart/2005/8/layout/chevron1"/>
    <dgm:cxn modelId="{0373DB5E-5443-429A-8048-6E6ED45189BC}" type="presParOf" srcId="{26D521AF-6C48-4BEA-9767-98AB5AC38AEE}" destId="{D0797FE2-82E9-408D-8489-38909133EAFB}" srcOrd="13" destOrd="0" presId="urn:microsoft.com/office/officeart/2005/8/layout/chevron1"/>
    <dgm:cxn modelId="{5F20CB78-1F6F-413F-AED7-AF837306B48A}" type="presParOf" srcId="{26D521AF-6C48-4BEA-9767-98AB5AC38AEE}" destId="{60655179-BF3B-4202-BFCC-6358B07E69D5}" srcOrd="14" destOrd="0" presId="urn:microsoft.com/office/officeart/2005/8/layout/chevron1"/>
    <dgm:cxn modelId="{08C84228-61E5-4B48-BEF1-D83A32135D38}" type="presParOf" srcId="{26D521AF-6C48-4BEA-9767-98AB5AC38AEE}" destId="{DAE43079-6333-4707-ADE8-EA0FE005CED0}" srcOrd="15" destOrd="0" presId="urn:microsoft.com/office/officeart/2005/8/layout/chevron1"/>
    <dgm:cxn modelId="{1C01DE56-3F5E-4E0B-8AF9-14F508E0A5AC}" type="presParOf" srcId="{26D521AF-6C48-4BEA-9767-98AB5AC38AEE}" destId="{B8DEB471-F9FD-47DB-97AE-193C615BF0F7}" srcOrd="16" destOrd="0" presId="urn:microsoft.com/office/officeart/2005/8/layout/chevron1"/>
    <dgm:cxn modelId="{1EB1BD3D-D820-4184-8CF9-87798D41E049}" type="presParOf" srcId="{26D521AF-6C48-4BEA-9767-98AB5AC38AEE}" destId="{92446E43-7AAB-457C-B6BC-F246F9877721}" srcOrd="17" destOrd="0" presId="urn:microsoft.com/office/officeart/2005/8/layout/chevron1"/>
    <dgm:cxn modelId="{E05C18DC-55A7-4124-AA55-EDB4E82D8DE3}" type="presParOf" srcId="{26D521AF-6C48-4BEA-9767-98AB5AC38AEE}" destId="{52A5D462-2267-474A-99CA-08A7B2D888C4}" srcOrd="18" destOrd="0" presId="urn:microsoft.com/office/officeart/2005/8/layout/chevron1"/>
    <dgm:cxn modelId="{03B05CD6-91BB-42EA-95EA-AA5CAF85EE95}" type="presParOf" srcId="{26D521AF-6C48-4BEA-9767-98AB5AC38AEE}" destId="{2E367019-F98B-40E0-AD67-5C76EAA3F6B8}" srcOrd="19" destOrd="0" presId="urn:microsoft.com/office/officeart/2005/8/layout/chevron1"/>
    <dgm:cxn modelId="{867FE504-8FA2-424E-8C2D-9C4F555C918A}" type="presParOf" srcId="{26D521AF-6C48-4BEA-9767-98AB5AC38AEE}" destId="{2ECB7282-B971-45C7-9A9A-BAD73ABE58C9}" srcOrd="20" destOrd="0" presId="urn:microsoft.com/office/officeart/2005/8/layout/chevron1"/>
    <dgm:cxn modelId="{2180BD04-EDA8-42E2-A20A-0F765537A014}" type="presParOf" srcId="{26D521AF-6C48-4BEA-9767-98AB5AC38AEE}" destId="{FD310BB0-8B0E-4F5E-A3E6-A73549690A49}" srcOrd="21" destOrd="0" presId="urn:microsoft.com/office/officeart/2005/8/layout/chevron1"/>
    <dgm:cxn modelId="{B58F5D3A-494E-4F91-AFDA-A3C60AEA87AD}" type="presParOf" srcId="{26D521AF-6C48-4BEA-9767-98AB5AC38AEE}" destId="{2E0AD990-C66C-462D-A732-4B21C7162F53}" srcOrd="2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6EF29-284B-47D6-AAA0-5E58BBA4E5F2}">
      <dsp:nvSpPr>
        <dsp:cNvPr id="0" name=""/>
        <dsp:cNvSpPr/>
      </dsp:nvSpPr>
      <dsp:spPr>
        <a:xfrm>
          <a:off x="3136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157607" y="133561"/>
        <a:ext cx="463413" cy="308941"/>
      </dsp:txXfrm>
    </dsp:sp>
    <dsp:sp modelId="{085384C6-DE0E-4259-814B-3CA043B24559}">
      <dsp:nvSpPr>
        <dsp:cNvPr id="0" name=""/>
        <dsp:cNvSpPr/>
      </dsp:nvSpPr>
      <dsp:spPr>
        <a:xfrm>
          <a:off x="698255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852726" y="133561"/>
        <a:ext cx="463413" cy="308941"/>
      </dsp:txXfrm>
    </dsp:sp>
    <dsp:sp modelId="{2B58585E-F5A5-4CAF-B0AF-FB30D2746F1C}">
      <dsp:nvSpPr>
        <dsp:cNvPr id="0" name=""/>
        <dsp:cNvSpPr/>
      </dsp:nvSpPr>
      <dsp:spPr>
        <a:xfrm>
          <a:off x="1393374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1547845" y="133561"/>
        <a:ext cx="463413" cy="308941"/>
      </dsp:txXfrm>
    </dsp:sp>
    <dsp:sp modelId="{1CF5BCC1-DE0C-4BA5-B821-798DB8653255}">
      <dsp:nvSpPr>
        <dsp:cNvPr id="0" name=""/>
        <dsp:cNvSpPr/>
      </dsp:nvSpPr>
      <dsp:spPr>
        <a:xfrm>
          <a:off x="2088493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2242964" y="133561"/>
        <a:ext cx="463413" cy="308941"/>
      </dsp:txXfrm>
    </dsp:sp>
    <dsp:sp modelId="{7454ABFC-6298-4DBA-B72A-6C2E32908082}">
      <dsp:nvSpPr>
        <dsp:cNvPr id="0" name=""/>
        <dsp:cNvSpPr/>
      </dsp:nvSpPr>
      <dsp:spPr>
        <a:xfrm>
          <a:off x="2783612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2938083" y="133561"/>
        <a:ext cx="463413" cy="308941"/>
      </dsp:txXfrm>
    </dsp:sp>
    <dsp:sp modelId="{1032FC94-E614-4CF6-A405-D853C9AC0C31}">
      <dsp:nvSpPr>
        <dsp:cNvPr id="0" name=""/>
        <dsp:cNvSpPr/>
      </dsp:nvSpPr>
      <dsp:spPr>
        <a:xfrm>
          <a:off x="3478731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3633202" y="133561"/>
        <a:ext cx="463413" cy="308941"/>
      </dsp:txXfrm>
    </dsp:sp>
    <dsp:sp modelId="{04D56859-B608-4CCB-9289-A8E0014A24A1}">
      <dsp:nvSpPr>
        <dsp:cNvPr id="0" name=""/>
        <dsp:cNvSpPr/>
      </dsp:nvSpPr>
      <dsp:spPr>
        <a:xfrm>
          <a:off x="4173850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4328321" y="133561"/>
        <a:ext cx="463413" cy="308941"/>
      </dsp:txXfrm>
    </dsp:sp>
    <dsp:sp modelId="{60655179-BF3B-4202-BFCC-6358B07E69D5}">
      <dsp:nvSpPr>
        <dsp:cNvPr id="0" name=""/>
        <dsp:cNvSpPr/>
      </dsp:nvSpPr>
      <dsp:spPr>
        <a:xfrm>
          <a:off x="4868969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5023440" y="133561"/>
        <a:ext cx="463413" cy="308941"/>
      </dsp:txXfrm>
    </dsp:sp>
    <dsp:sp modelId="{B8DEB471-F9FD-47DB-97AE-193C615BF0F7}">
      <dsp:nvSpPr>
        <dsp:cNvPr id="0" name=""/>
        <dsp:cNvSpPr/>
      </dsp:nvSpPr>
      <dsp:spPr>
        <a:xfrm>
          <a:off x="5564088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5718559" y="133561"/>
        <a:ext cx="463413" cy="308941"/>
      </dsp:txXfrm>
    </dsp:sp>
    <dsp:sp modelId="{52A5D462-2267-474A-99CA-08A7B2D888C4}">
      <dsp:nvSpPr>
        <dsp:cNvPr id="0" name=""/>
        <dsp:cNvSpPr/>
      </dsp:nvSpPr>
      <dsp:spPr>
        <a:xfrm>
          <a:off x="6259207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6413678" y="133561"/>
        <a:ext cx="463413" cy="308941"/>
      </dsp:txXfrm>
    </dsp:sp>
    <dsp:sp modelId="{2ECB7282-B971-45C7-9A9A-BAD73ABE58C9}">
      <dsp:nvSpPr>
        <dsp:cNvPr id="0" name=""/>
        <dsp:cNvSpPr/>
      </dsp:nvSpPr>
      <dsp:spPr>
        <a:xfrm>
          <a:off x="6954325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7108796" y="133561"/>
        <a:ext cx="463413" cy="308941"/>
      </dsp:txXfrm>
    </dsp:sp>
    <dsp:sp modelId="{2E0AD990-C66C-462D-A732-4B21C7162F53}">
      <dsp:nvSpPr>
        <dsp:cNvPr id="0" name=""/>
        <dsp:cNvSpPr/>
      </dsp:nvSpPr>
      <dsp:spPr>
        <a:xfrm>
          <a:off x="7649444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7803915" y="133561"/>
        <a:ext cx="463413" cy="308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2019-11-04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2019-11-04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BD111-3A59-4A1E-BDBA-751F251387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131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65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506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8880" y="6315121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4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2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2019-11-04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2019-11-04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6" r:id="rId5"/>
    <p:sldLayoutId id="214748366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2019-11-04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jpeg"/><Relationship Id="rId21" Type="http://schemas.openxmlformats.org/officeDocument/2006/relationships/image" Target="../media/image68.em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jpeg"/><Relationship Id="rId20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24" Type="http://schemas.openxmlformats.org/officeDocument/2006/relationships/image" Target="../media/image71.jp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23" Type="http://schemas.openxmlformats.org/officeDocument/2006/relationships/image" Target="../media/image70.jpe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png"/><Relationship Id="rId22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Picture 2" descr="E:\Adil_Papers\Adil_All_Papers\2015\2015-HCCPaper_CellReports\Cell_Reports_Revised\Proofs\Bjornson_etal_CoverImages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451287"/>
            <a:ext cx="9144000" cy="12238257"/>
          </a:xfrm>
          <a:prstGeom prst="rect">
            <a:avLst/>
          </a:prstGeom>
          <a:noFill/>
        </p:spPr>
      </p:pic>
      <p:sp>
        <p:nvSpPr>
          <p:cNvPr id="10" name="Rektangel 3"/>
          <p:cNvSpPr/>
          <p:nvPr/>
        </p:nvSpPr>
        <p:spPr>
          <a:xfrm>
            <a:off x="395783" y="5786092"/>
            <a:ext cx="4316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http://sysmedicine.com</a:t>
            </a:r>
          </a:p>
        </p:txBody>
      </p:sp>
      <p:sp>
        <p:nvSpPr>
          <p:cNvPr id="11" name="Rektangel 3"/>
          <p:cNvSpPr/>
          <p:nvPr/>
        </p:nvSpPr>
        <p:spPr>
          <a:xfrm>
            <a:off x="3419872" y="4366681"/>
            <a:ext cx="598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Adil Mardinoglu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King’s College London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KTH-Royal Institute of Technology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395783" y="214673"/>
            <a:ext cx="8312282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bg1"/>
                </a:solidFill>
                <a:ea typeface="+mj-ea"/>
                <a:cs typeface="Times New Roman" pitchFamily="18" charset="0"/>
              </a:rPr>
              <a:t>The employment of systems biology in treatment of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185738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474"/>
          <p:cNvSpPr>
            <a:spLocks noChangeAspect="1"/>
          </p:cNvSpPr>
          <p:nvPr/>
        </p:nvSpPr>
        <p:spPr bwMode="auto">
          <a:xfrm>
            <a:off x="2027272" y="3833543"/>
            <a:ext cx="2088232" cy="1152128"/>
          </a:xfrm>
          <a:custGeom>
            <a:avLst/>
            <a:gdLst/>
            <a:ahLst/>
            <a:cxnLst>
              <a:cxn ang="0">
                <a:pos x="165" y="146"/>
              </a:cxn>
              <a:cxn ang="0">
                <a:pos x="14" y="240"/>
              </a:cxn>
              <a:cxn ang="0">
                <a:pos x="80" y="387"/>
              </a:cxn>
              <a:cxn ang="0">
                <a:pos x="90" y="565"/>
              </a:cxn>
              <a:cxn ang="0">
                <a:pos x="280" y="550"/>
              </a:cxn>
              <a:cxn ang="0">
                <a:pos x="437" y="756"/>
              </a:cxn>
              <a:cxn ang="0">
                <a:pos x="612" y="619"/>
              </a:cxn>
              <a:cxn ang="0">
                <a:pos x="822" y="597"/>
              </a:cxn>
              <a:cxn ang="0">
                <a:pos x="1001" y="611"/>
              </a:cxn>
              <a:cxn ang="0">
                <a:pos x="889" y="505"/>
              </a:cxn>
              <a:cxn ang="0">
                <a:pos x="870" y="320"/>
              </a:cxn>
              <a:cxn ang="0">
                <a:pos x="1011" y="214"/>
              </a:cxn>
              <a:cxn ang="0">
                <a:pos x="803" y="227"/>
              </a:cxn>
              <a:cxn ang="0">
                <a:pos x="854" y="48"/>
              </a:cxn>
              <a:cxn ang="0">
                <a:pos x="716" y="137"/>
              </a:cxn>
              <a:cxn ang="0">
                <a:pos x="578" y="5"/>
              </a:cxn>
              <a:cxn ang="0">
                <a:pos x="393" y="108"/>
              </a:cxn>
              <a:cxn ang="0">
                <a:pos x="224" y="14"/>
              </a:cxn>
              <a:cxn ang="0">
                <a:pos x="165" y="146"/>
              </a:cxn>
            </a:cxnLst>
            <a:rect l="0" t="0" r="r" b="b"/>
            <a:pathLst>
              <a:path w="1022" h="768">
                <a:moveTo>
                  <a:pt x="165" y="146"/>
                </a:moveTo>
                <a:cubicBezTo>
                  <a:pt x="130" y="183"/>
                  <a:pt x="28" y="200"/>
                  <a:pt x="14" y="240"/>
                </a:cubicBezTo>
                <a:cubicBezTo>
                  <a:pt x="0" y="280"/>
                  <a:pt x="68" y="333"/>
                  <a:pt x="80" y="387"/>
                </a:cubicBezTo>
                <a:cubicBezTo>
                  <a:pt x="93" y="441"/>
                  <a:pt x="56" y="538"/>
                  <a:pt x="90" y="565"/>
                </a:cubicBezTo>
                <a:cubicBezTo>
                  <a:pt x="123" y="592"/>
                  <a:pt x="222" y="518"/>
                  <a:pt x="280" y="550"/>
                </a:cubicBezTo>
                <a:cubicBezTo>
                  <a:pt x="338" y="582"/>
                  <a:pt x="381" y="745"/>
                  <a:pt x="437" y="756"/>
                </a:cubicBezTo>
                <a:cubicBezTo>
                  <a:pt x="492" y="768"/>
                  <a:pt x="548" y="645"/>
                  <a:pt x="612" y="619"/>
                </a:cubicBezTo>
                <a:cubicBezTo>
                  <a:pt x="676" y="592"/>
                  <a:pt x="757" y="598"/>
                  <a:pt x="822" y="597"/>
                </a:cubicBezTo>
                <a:cubicBezTo>
                  <a:pt x="887" y="596"/>
                  <a:pt x="990" y="626"/>
                  <a:pt x="1001" y="611"/>
                </a:cubicBezTo>
                <a:cubicBezTo>
                  <a:pt x="1012" y="596"/>
                  <a:pt x="911" y="553"/>
                  <a:pt x="889" y="505"/>
                </a:cubicBezTo>
                <a:cubicBezTo>
                  <a:pt x="867" y="457"/>
                  <a:pt x="850" y="368"/>
                  <a:pt x="870" y="320"/>
                </a:cubicBezTo>
                <a:cubicBezTo>
                  <a:pt x="890" y="272"/>
                  <a:pt x="1022" y="229"/>
                  <a:pt x="1011" y="214"/>
                </a:cubicBezTo>
                <a:cubicBezTo>
                  <a:pt x="1000" y="199"/>
                  <a:pt x="829" y="255"/>
                  <a:pt x="803" y="227"/>
                </a:cubicBezTo>
                <a:cubicBezTo>
                  <a:pt x="777" y="199"/>
                  <a:pt x="868" y="63"/>
                  <a:pt x="854" y="48"/>
                </a:cubicBezTo>
                <a:cubicBezTo>
                  <a:pt x="840" y="33"/>
                  <a:pt x="762" y="144"/>
                  <a:pt x="716" y="137"/>
                </a:cubicBezTo>
                <a:cubicBezTo>
                  <a:pt x="670" y="130"/>
                  <a:pt x="632" y="10"/>
                  <a:pt x="578" y="5"/>
                </a:cubicBezTo>
                <a:cubicBezTo>
                  <a:pt x="524" y="0"/>
                  <a:pt x="452" y="107"/>
                  <a:pt x="393" y="108"/>
                </a:cubicBezTo>
                <a:cubicBezTo>
                  <a:pt x="334" y="110"/>
                  <a:pt x="263" y="9"/>
                  <a:pt x="224" y="14"/>
                </a:cubicBezTo>
                <a:cubicBezTo>
                  <a:pt x="185" y="20"/>
                  <a:pt x="199" y="111"/>
                  <a:pt x="165" y="146"/>
                </a:cubicBezTo>
                <a:close/>
              </a:path>
            </a:pathLst>
          </a:custGeom>
          <a:gradFill rotWithShape="1">
            <a:gsLst>
              <a:gs pos="0">
                <a:srgbClr val="FFFF66">
                  <a:alpha val="52000"/>
                </a:srgbClr>
              </a:gs>
              <a:gs pos="100000">
                <a:srgbClr val="FFFF66">
                  <a:gamma/>
                  <a:shade val="46275"/>
                  <a:invGamma/>
                  <a:alpha val="16000"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E4D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5344" y="2393383"/>
            <a:ext cx="2592288" cy="7920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pic>
        <p:nvPicPr>
          <p:cNvPr id="6" name="Picture 2" descr="http://www.metabolicatlas.com/images/logo-228x6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588" y="2753423"/>
            <a:ext cx="2241388" cy="381494"/>
          </a:xfrm>
          <a:prstGeom prst="rect">
            <a:avLst/>
          </a:prstGeom>
          <a:noFill/>
        </p:spPr>
      </p:pic>
      <p:sp>
        <p:nvSpPr>
          <p:cNvPr id="7" name="Down Arrow 6"/>
          <p:cNvSpPr/>
          <p:nvPr/>
        </p:nvSpPr>
        <p:spPr>
          <a:xfrm rot="16200000">
            <a:off x="5404115" y="2492527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 rot="10800000">
            <a:off x="3742888" y="1754989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 rot="5400000">
            <a:off x="2062847" y="2492527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10" name="Freeform 86"/>
          <p:cNvSpPr>
            <a:spLocks noChangeAspect="1"/>
          </p:cNvSpPr>
          <p:nvPr/>
        </p:nvSpPr>
        <p:spPr bwMode="auto">
          <a:xfrm>
            <a:off x="5845192" y="2268799"/>
            <a:ext cx="2088232" cy="864096"/>
          </a:xfrm>
          <a:custGeom>
            <a:avLst/>
            <a:gdLst/>
            <a:ahLst/>
            <a:cxnLst>
              <a:cxn ang="0">
                <a:pos x="1276" y="143"/>
              </a:cxn>
              <a:cxn ang="0">
                <a:pos x="1347" y="200"/>
              </a:cxn>
              <a:cxn ang="0">
                <a:pos x="1445" y="447"/>
              </a:cxn>
              <a:cxn ang="0">
                <a:pos x="1408" y="625"/>
              </a:cxn>
              <a:cxn ang="0">
                <a:pos x="1374" y="759"/>
              </a:cxn>
              <a:cxn ang="0">
                <a:pos x="1472" y="999"/>
              </a:cxn>
              <a:cxn ang="0">
                <a:pos x="1269" y="1124"/>
              </a:cxn>
              <a:cxn ang="0">
                <a:pos x="1036" y="1175"/>
              </a:cxn>
              <a:cxn ang="0">
                <a:pos x="582" y="938"/>
              </a:cxn>
              <a:cxn ang="0">
                <a:pos x="176" y="1073"/>
              </a:cxn>
              <a:cxn ang="0">
                <a:pos x="125" y="928"/>
              </a:cxn>
              <a:cxn ang="0">
                <a:pos x="115" y="627"/>
              </a:cxn>
              <a:cxn ang="0">
                <a:pos x="0" y="441"/>
              </a:cxn>
              <a:cxn ang="0">
                <a:pos x="115" y="122"/>
              </a:cxn>
              <a:cxn ang="0">
                <a:pos x="497" y="258"/>
              </a:cxn>
              <a:cxn ang="0">
                <a:pos x="792" y="14"/>
              </a:cxn>
              <a:cxn ang="0">
                <a:pos x="1032" y="173"/>
              </a:cxn>
              <a:cxn ang="0">
                <a:pos x="1276" y="143"/>
              </a:cxn>
            </a:cxnLst>
            <a:rect l="0" t="0" r="r" b="b"/>
            <a:pathLst>
              <a:path w="1489" h="1206">
                <a:moveTo>
                  <a:pt x="1276" y="143"/>
                </a:moveTo>
                <a:cubicBezTo>
                  <a:pt x="1328" y="147"/>
                  <a:pt x="1350" y="181"/>
                  <a:pt x="1347" y="200"/>
                </a:cubicBezTo>
                <a:cubicBezTo>
                  <a:pt x="1375" y="250"/>
                  <a:pt x="1435" y="376"/>
                  <a:pt x="1445" y="447"/>
                </a:cubicBezTo>
                <a:cubicBezTo>
                  <a:pt x="1455" y="518"/>
                  <a:pt x="1432" y="594"/>
                  <a:pt x="1408" y="625"/>
                </a:cubicBezTo>
                <a:cubicBezTo>
                  <a:pt x="1396" y="677"/>
                  <a:pt x="1363" y="697"/>
                  <a:pt x="1374" y="759"/>
                </a:cubicBezTo>
                <a:cubicBezTo>
                  <a:pt x="1385" y="821"/>
                  <a:pt x="1489" y="938"/>
                  <a:pt x="1472" y="999"/>
                </a:cubicBezTo>
                <a:cubicBezTo>
                  <a:pt x="1455" y="1060"/>
                  <a:pt x="1342" y="1095"/>
                  <a:pt x="1269" y="1124"/>
                </a:cubicBezTo>
                <a:cubicBezTo>
                  <a:pt x="1230" y="1148"/>
                  <a:pt x="1150" y="1206"/>
                  <a:pt x="1036" y="1175"/>
                </a:cubicBezTo>
                <a:cubicBezTo>
                  <a:pt x="921" y="1144"/>
                  <a:pt x="725" y="955"/>
                  <a:pt x="582" y="938"/>
                </a:cubicBezTo>
                <a:cubicBezTo>
                  <a:pt x="439" y="921"/>
                  <a:pt x="252" y="1075"/>
                  <a:pt x="176" y="1073"/>
                </a:cubicBezTo>
                <a:cubicBezTo>
                  <a:pt x="100" y="1071"/>
                  <a:pt x="135" y="1002"/>
                  <a:pt x="125" y="928"/>
                </a:cubicBezTo>
                <a:cubicBezTo>
                  <a:pt x="122" y="884"/>
                  <a:pt x="136" y="708"/>
                  <a:pt x="115" y="627"/>
                </a:cubicBezTo>
                <a:cubicBezTo>
                  <a:pt x="94" y="545"/>
                  <a:pt x="0" y="525"/>
                  <a:pt x="0" y="441"/>
                </a:cubicBezTo>
                <a:cubicBezTo>
                  <a:pt x="0" y="356"/>
                  <a:pt x="32" y="153"/>
                  <a:pt x="115" y="122"/>
                </a:cubicBezTo>
                <a:cubicBezTo>
                  <a:pt x="198" y="92"/>
                  <a:pt x="385" y="276"/>
                  <a:pt x="497" y="258"/>
                </a:cubicBezTo>
                <a:cubicBezTo>
                  <a:pt x="610" y="240"/>
                  <a:pt x="703" y="28"/>
                  <a:pt x="792" y="14"/>
                </a:cubicBezTo>
                <a:cubicBezTo>
                  <a:pt x="881" y="0"/>
                  <a:pt x="950" y="151"/>
                  <a:pt x="1032" y="173"/>
                </a:cubicBezTo>
                <a:cubicBezTo>
                  <a:pt x="1114" y="195"/>
                  <a:pt x="1223" y="138"/>
                  <a:pt x="1276" y="143"/>
                </a:cubicBezTo>
                <a:close/>
              </a:path>
            </a:pathLst>
          </a:custGeom>
          <a:solidFill>
            <a:srgbClr val="ECE4D1"/>
          </a:solid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3296" y="4170816"/>
            <a:ext cx="1774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Therapeutic agents</a:t>
            </a:r>
          </a:p>
          <a:p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Drug targets</a:t>
            </a:r>
          </a:p>
        </p:txBody>
      </p:sp>
      <p:sp>
        <p:nvSpPr>
          <p:cNvPr id="12" name="Freeform 7474"/>
          <p:cNvSpPr>
            <a:spLocks noChangeAspect="1"/>
          </p:cNvSpPr>
          <p:nvPr/>
        </p:nvSpPr>
        <p:spPr bwMode="auto">
          <a:xfrm rot="10800000" flipH="1">
            <a:off x="4115505" y="4099637"/>
            <a:ext cx="1850743" cy="660484"/>
          </a:xfrm>
          <a:custGeom>
            <a:avLst/>
            <a:gdLst/>
            <a:ahLst/>
            <a:cxnLst>
              <a:cxn ang="0">
                <a:pos x="165" y="146"/>
              </a:cxn>
              <a:cxn ang="0">
                <a:pos x="14" y="240"/>
              </a:cxn>
              <a:cxn ang="0">
                <a:pos x="80" y="387"/>
              </a:cxn>
              <a:cxn ang="0">
                <a:pos x="90" y="565"/>
              </a:cxn>
              <a:cxn ang="0">
                <a:pos x="280" y="550"/>
              </a:cxn>
              <a:cxn ang="0">
                <a:pos x="437" y="756"/>
              </a:cxn>
              <a:cxn ang="0">
                <a:pos x="612" y="619"/>
              </a:cxn>
              <a:cxn ang="0">
                <a:pos x="822" y="597"/>
              </a:cxn>
              <a:cxn ang="0">
                <a:pos x="1001" y="611"/>
              </a:cxn>
              <a:cxn ang="0">
                <a:pos x="889" y="505"/>
              </a:cxn>
              <a:cxn ang="0">
                <a:pos x="870" y="320"/>
              </a:cxn>
              <a:cxn ang="0">
                <a:pos x="1011" y="214"/>
              </a:cxn>
              <a:cxn ang="0">
                <a:pos x="803" y="227"/>
              </a:cxn>
              <a:cxn ang="0">
                <a:pos x="854" y="48"/>
              </a:cxn>
              <a:cxn ang="0">
                <a:pos x="716" y="137"/>
              </a:cxn>
              <a:cxn ang="0">
                <a:pos x="578" y="5"/>
              </a:cxn>
              <a:cxn ang="0">
                <a:pos x="393" y="108"/>
              </a:cxn>
              <a:cxn ang="0">
                <a:pos x="224" y="14"/>
              </a:cxn>
              <a:cxn ang="0">
                <a:pos x="165" y="146"/>
              </a:cxn>
            </a:cxnLst>
            <a:rect l="0" t="0" r="r" b="b"/>
            <a:pathLst>
              <a:path w="1022" h="768">
                <a:moveTo>
                  <a:pt x="165" y="146"/>
                </a:moveTo>
                <a:cubicBezTo>
                  <a:pt x="130" y="183"/>
                  <a:pt x="28" y="200"/>
                  <a:pt x="14" y="240"/>
                </a:cubicBezTo>
                <a:cubicBezTo>
                  <a:pt x="0" y="280"/>
                  <a:pt x="68" y="333"/>
                  <a:pt x="80" y="387"/>
                </a:cubicBezTo>
                <a:cubicBezTo>
                  <a:pt x="93" y="441"/>
                  <a:pt x="56" y="538"/>
                  <a:pt x="90" y="565"/>
                </a:cubicBezTo>
                <a:cubicBezTo>
                  <a:pt x="123" y="592"/>
                  <a:pt x="222" y="518"/>
                  <a:pt x="280" y="550"/>
                </a:cubicBezTo>
                <a:cubicBezTo>
                  <a:pt x="338" y="582"/>
                  <a:pt x="381" y="745"/>
                  <a:pt x="437" y="756"/>
                </a:cubicBezTo>
                <a:cubicBezTo>
                  <a:pt x="492" y="768"/>
                  <a:pt x="548" y="645"/>
                  <a:pt x="612" y="619"/>
                </a:cubicBezTo>
                <a:cubicBezTo>
                  <a:pt x="676" y="592"/>
                  <a:pt x="757" y="598"/>
                  <a:pt x="822" y="597"/>
                </a:cubicBezTo>
                <a:cubicBezTo>
                  <a:pt x="887" y="596"/>
                  <a:pt x="990" y="626"/>
                  <a:pt x="1001" y="611"/>
                </a:cubicBezTo>
                <a:cubicBezTo>
                  <a:pt x="1012" y="596"/>
                  <a:pt x="911" y="553"/>
                  <a:pt x="889" y="505"/>
                </a:cubicBezTo>
                <a:cubicBezTo>
                  <a:pt x="867" y="457"/>
                  <a:pt x="850" y="368"/>
                  <a:pt x="870" y="320"/>
                </a:cubicBezTo>
                <a:cubicBezTo>
                  <a:pt x="890" y="272"/>
                  <a:pt x="1022" y="229"/>
                  <a:pt x="1011" y="214"/>
                </a:cubicBezTo>
                <a:cubicBezTo>
                  <a:pt x="1000" y="199"/>
                  <a:pt x="829" y="255"/>
                  <a:pt x="803" y="227"/>
                </a:cubicBezTo>
                <a:cubicBezTo>
                  <a:pt x="777" y="199"/>
                  <a:pt x="868" y="63"/>
                  <a:pt x="854" y="48"/>
                </a:cubicBezTo>
                <a:cubicBezTo>
                  <a:pt x="840" y="33"/>
                  <a:pt x="762" y="144"/>
                  <a:pt x="716" y="137"/>
                </a:cubicBezTo>
                <a:cubicBezTo>
                  <a:pt x="670" y="130"/>
                  <a:pt x="632" y="10"/>
                  <a:pt x="578" y="5"/>
                </a:cubicBezTo>
                <a:cubicBezTo>
                  <a:pt x="524" y="0"/>
                  <a:pt x="452" y="107"/>
                  <a:pt x="393" y="108"/>
                </a:cubicBezTo>
                <a:cubicBezTo>
                  <a:pt x="334" y="110"/>
                  <a:pt x="263" y="9"/>
                  <a:pt x="224" y="14"/>
                </a:cubicBezTo>
                <a:cubicBezTo>
                  <a:pt x="185" y="20"/>
                  <a:pt x="199" y="111"/>
                  <a:pt x="165" y="146"/>
                </a:cubicBezTo>
                <a:close/>
              </a:path>
            </a:pathLst>
          </a:custGeom>
          <a:gradFill rotWithShape="1">
            <a:gsLst>
              <a:gs pos="0">
                <a:srgbClr val="FFFF66">
                  <a:alpha val="52000"/>
                </a:srgbClr>
              </a:gs>
              <a:gs pos="100000">
                <a:srgbClr val="FFFF66">
                  <a:gamma/>
                  <a:shade val="46275"/>
                  <a:invGamma/>
                  <a:alpha val="16000"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E4D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38057" y="4301007"/>
            <a:ext cx="1512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Novel biomarkers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14" name="Freeform 6382"/>
          <p:cNvSpPr>
            <a:spLocks noChangeAspect="1"/>
          </p:cNvSpPr>
          <p:nvPr/>
        </p:nvSpPr>
        <p:spPr bwMode="auto">
          <a:xfrm>
            <a:off x="2671870" y="953223"/>
            <a:ext cx="2667770" cy="848343"/>
          </a:xfrm>
          <a:custGeom>
            <a:avLst/>
            <a:gdLst/>
            <a:ahLst/>
            <a:cxnLst>
              <a:cxn ang="0">
                <a:pos x="1115" y="402"/>
              </a:cxn>
              <a:cxn ang="0">
                <a:pos x="731" y="810"/>
              </a:cxn>
              <a:cxn ang="0">
                <a:pos x="392" y="1182"/>
              </a:cxn>
              <a:cxn ang="0">
                <a:pos x="606" y="1561"/>
              </a:cxn>
              <a:cxn ang="0">
                <a:pos x="31" y="2133"/>
              </a:cxn>
              <a:cxn ang="0">
                <a:pos x="420" y="2436"/>
              </a:cxn>
              <a:cxn ang="0">
                <a:pos x="482" y="2594"/>
              </a:cxn>
              <a:cxn ang="0">
                <a:pos x="352" y="2878"/>
              </a:cxn>
              <a:cxn ang="0">
                <a:pos x="776" y="2797"/>
              </a:cxn>
              <a:cxn ang="0">
                <a:pos x="940" y="2984"/>
              </a:cxn>
              <a:cxn ang="0">
                <a:pos x="1199" y="3545"/>
              </a:cxn>
              <a:cxn ang="0">
                <a:pos x="1894" y="3144"/>
              </a:cxn>
              <a:cxn ang="0">
                <a:pos x="3063" y="3449"/>
              </a:cxn>
              <a:cxn ang="0">
                <a:pos x="3136" y="2698"/>
              </a:cxn>
              <a:cxn ang="0">
                <a:pos x="3526" y="2054"/>
              </a:cxn>
              <a:cxn ang="0">
                <a:pos x="3746" y="1179"/>
              </a:cxn>
              <a:cxn ang="0">
                <a:pos x="3133" y="847"/>
              </a:cxn>
              <a:cxn ang="0">
                <a:pos x="2668" y="499"/>
              </a:cxn>
              <a:cxn ang="0">
                <a:pos x="2301" y="36"/>
              </a:cxn>
              <a:cxn ang="0">
                <a:pos x="1640" y="284"/>
              </a:cxn>
              <a:cxn ang="0">
                <a:pos x="1115" y="402"/>
              </a:cxn>
            </a:cxnLst>
            <a:rect l="0" t="0" r="r" b="b"/>
            <a:pathLst>
              <a:path w="3811" h="3572">
                <a:moveTo>
                  <a:pt x="1115" y="402"/>
                </a:moveTo>
                <a:cubicBezTo>
                  <a:pt x="964" y="490"/>
                  <a:pt x="851" y="680"/>
                  <a:pt x="731" y="810"/>
                </a:cubicBezTo>
                <a:cubicBezTo>
                  <a:pt x="611" y="940"/>
                  <a:pt x="413" y="1057"/>
                  <a:pt x="392" y="1182"/>
                </a:cubicBezTo>
                <a:cubicBezTo>
                  <a:pt x="371" y="1307"/>
                  <a:pt x="666" y="1403"/>
                  <a:pt x="606" y="1561"/>
                </a:cubicBezTo>
                <a:cubicBezTo>
                  <a:pt x="546" y="1719"/>
                  <a:pt x="62" y="1987"/>
                  <a:pt x="31" y="2133"/>
                </a:cubicBezTo>
                <a:cubicBezTo>
                  <a:pt x="0" y="2279"/>
                  <a:pt x="345" y="2359"/>
                  <a:pt x="420" y="2436"/>
                </a:cubicBezTo>
                <a:cubicBezTo>
                  <a:pt x="495" y="2513"/>
                  <a:pt x="493" y="2520"/>
                  <a:pt x="482" y="2594"/>
                </a:cubicBezTo>
                <a:cubicBezTo>
                  <a:pt x="471" y="2668"/>
                  <a:pt x="303" y="2844"/>
                  <a:pt x="352" y="2878"/>
                </a:cubicBezTo>
                <a:cubicBezTo>
                  <a:pt x="401" y="2912"/>
                  <a:pt x="678" y="2779"/>
                  <a:pt x="776" y="2797"/>
                </a:cubicBezTo>
                <a:cubicBezTo>
                  <a:pt x="874" y="2815"/>
                  <a:pt x="870" y="2859"/>
                  <a:pt x="940" y="2984"/>
                </a:cubicBezTo>
                <a:cubicBezTo>
                  <a:pt x="1010" y="3109"/>
                  <a:pt x="1040" y="3518"/>
                  <a:pt x="1199" y="3545"/>
                </a:cubicBezTo>
                <a:cubicBezTo>
                  <a:pt x="1358" y="3572"/>
                  <a:pt x="1583" y="3160"/>
                  <a:pt x="1894" y="3144"/>
                </a:cubicBezTo>
                <a:cubicBezTo>
                  <a:pt x="2205" y="3128"/>
                  <a:pt x="2856" y="3523"/>
                  <a:pt x="3063" y="3449"/>
                </a:cubicBezTo>
                <a:cubicBezTo>
                  <a:pt x="3270" y="3375"/>
                  <a:pt x="3059" y="2931"/>
                  <a:pt x="3136" y="2698"/>
                </a:cubicBezTo>
                <a:cubicBezTo>
                  <a:pt x="3213" y="2465"/>
                  <a:pt x="3424" y="2307"/>
                  <a:pt x="3526" y="2054"/>
                </a:cubicBezTo>
                <a:cubicBezTo>
                  <a:pt x="3628" y="1801"/>
                  <a:pt x="3811" y="1380"/>
                  <a:pt x="3746" y="1179"/>
                </a:cubicBezTo>
                <a:cubicBezTo>
                  <a:pt x="3681" y="978"/>
                  <a:pt x="3313" y="960"/>
                  <a:pt x="3133" y="847"/>
                </a:cubicBezTo>
                <a:cubicBezTo>
                  <a:pt x="2953" y="734"/>
                  <a:pt x="2807" y="634"/>
                  <a:pt x="2668" y="499"/>
                </a:cubicBezTo>
                <a:cubicBezTo>
                  <a:pt x="2529" y="364"/>
                  <a:pt x="2472" y="72"/>
                  <a:pt x="2301" y="36"/>
                </a:cubicBezTo>
                <a:cubicBezTo>
                  <a:pt x="2130" y="0"/>
                  <a:pt x="1838" y="223"/>
                  <a:pt x="1640" y="284"/>
                </a:cubicBezTo>
                <a:cubicBezTo>
                  <a:pt x="1442" y="345"/>
                  <a:pt x="1249" y="330"/>
                  <a:pt x="1115" y="402"/>
                </a:cubicBezTo>
                <a:close/>
              </a:path>
            </a:pathLst>
          </a:custGeom>
          <a:gradFill rotWithShape="1">
            <a:gsLst>
              <a:gs pos="0">
                <a:srgbClr val="FFE6B5"/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19050" cmpd="sng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5" name="Freeform 6383"/>
          <p:cNvSpPr>
            <a:spLocks noChangeAspect="1"/>
          </p:cNvSpPr>
          <p:nvPr/>
        </p:nvSpPr>
        <p:spPr bwMode="auto">
          <a:xfrm rot="1588548">
            <a:off x="4122060" y="1070926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6" name="Freeform 6384"/>
          <p:cNvSpPr>
            <a:spLocks noChangeAspect="1"/>
          </p:cNvSpPr>
          <p:nvPr/>
        </p:nvSpPr>
        <p:spPr bwMode="auto">
          <a:xfrm rot="20011452" flipV="1">
            <a:off x="3975756" y="1259262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996633">
                  <a:gamma/>
                  <a:shade val="9215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7" name="Freeform 6385"/>
          <p:cNvSpPr>
            <a:spLocks noChangeAspect="1"/>
          </p:cNvSpPr>
          <p:nvPr/>
        </p:nvSpPr>
        <p:spPr bwMode="auto">
          <a:xfrm rot="20011452" flipV="1">
            <a:off x="3888254" y="1061189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8" name="Freeform 6386"/>
          <p:cNvSpPr>
            <a:spLocks noChangeAspect="1"/>
          </p:cNvSpPr>
          <p:nvPr/>
        </p:nvSpPr>
        <p:spPr bwMode="auto">
          <a:xfrm flipH="1">
            <a:off x="4294264" y="115310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9" name="Freeform 6387"/>
          <p:cNvSpPr>
            <a:spLocks noChangeAspect="1"/>
          </p:cNvSpPr>
          <p:nvPr/>
        </p:nvSpPr>
        <p:spPr bwMode="auto">
          <a:xfrm rot="4687844" flipH="1">
            <a:off x="4251577" y="1010851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0" name="Freeform 6388"/>
          <p:cNvSpPr>
            <a:spLocks noChangeAspect="1"/>
          </p:cNvSpPr>
          <p:nvPr/>
        </p:nvSpPr>
        <p:spPr bwMode="auto">
          <a:xfrm rot="19349531">
            <a:off x="4173161" y="1218650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1" name="Freeform 6389"/>
          <p:cNvSpPr>
            <a:spLocks noChangeAspect="1"/>
          </p:cNvSpPr>
          <p:nvPr/>
        </p:nvSpPr>
        <p:spPr bwMode="auto">
          <a:xfrm>
            <a:off x="4014957" y="117305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2" name="Freeform 6390"/>
          <p:cNvSpPr>
            <a:spLocks noChangeAspect="1"/>
          </p:cNvSpPr>
          <p:nvPr/>
        </p:nvSpPr>
        <p:spPr bwMode="auto">
          <a:xfrm rot="17541503" flipV="1">
            <a:off x="3737763" y="930102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3" name="Freeform 6391"/>
          <p:cNvSpPr>
            <a:spLocks noChangeAspect="1"/>
          </p:cNvSpPr>
          <p:nvPr/>
        </p:nvSpPr>
        <p:spPr bwMode="auto">
          <a:xfrm flipH="1">
            <a:off x="3494143" y="112080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4" name="Freeform 6392"/>
          <p:cNvSpPr>
            <a:spLocks noChangeAspect="1"/>
          </p:cNvSpPr>
          <p:nvPr/>
        </p:nvSpPr>
        <p:spPr bwMode="auto">
          <a:xfrm rot="13389691" flipH="1">
            <a:off x="3349939" y="1164975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5" name="Freeform 6393"/>
          <p:cNvSpPr>
            <a:spLocks noChangeAspect="1"/>
          </p:cNvSpPr>
          <p:nvPr/>
        </p:nvSpPr>
        <p:spPr bwMode="auto">
          <a:xfrm rot="14686208">
            <a:off x="3715363" y="1057876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6" name="Freeform 6394"/>
          <p:cNvSpPr>
            <a:spLocks noChangeAspect="1"/>
          </p:cNvSpPr>
          <p:nvPr/>
        </p:nvSpPr>
        <p:spPr bwMode="auto">
          <a:xfrm rot="1588548">
            <a:off x="3511643" y="1171625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7" name="Freeform 6395"/>
          <p:cNvSpPr>
            <a:spLocks noChangeAspect="1"/>
          </p:cNvSpPr>
          <p:nvPr/>
        </p:nvSpPr>
        <p:spPr bwMode="auto">
          <a:xfrm rot="16008547">
            <a:off x="3919768" y="1056451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8" name="Freeform 6396"/>
          <p:cNvSpPr>
            <a:spLocks noChangeAspect="1"/>
          </p:cNvSpPr>
          <p:nvPr/>
        </p:nvSpPr>
        <p:spPr bwMode="auto">
          <a:xfrm>
            <a:off x="4476969" y="1176375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9" name="Freeform 6397"/>
          <p:cNvSpPr>
            <a:spLocks noChangeAspect="1"/>
          </p:cNvSpPr>
          <p:nvPr/>
        </p:nvSpPr>
        <p:spPr bwMode="auto">
          <a:xfrm>
            <a:off x="3422742" y="12595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0" name="Freeform 6400"/>
          <p:cNvSpPr>
            <a:spLocks noChangeAspect="1"/>
          </p:cNvSpPr>
          <p:nvPr/>
        </p:nvSpPr>
        <p:spPr bwMode="auto">
          <a:xfrm>
            <a:off x="3444442" y="12120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1" name="Freeform 6401"/>
          <p:cNvSpPr>
            <a:spLocks noChangeAspect="1"/>
          </p:cNvSpPr>
          <p:nvPr/>
        </p:nvSpPr>
        <p:spPr bwMode="auto">
          <a:xfrm>
            <a:off x="3858852" y="137991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2" name="Freeform 6402"/>
          <p:cNvSpPr>
            <a:spLocks noChangeAspect="1"/>
          </p:cNvSpPr>
          <p:nvPr/>
        </p:nvSpPr>
        <p:spPr bwMode="auto">
          <a:xfrm>
            <a:off x="3940055" y="1228863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3" name="Freeform 6403"/>
          <p:cNvSpPr>
            <a:spLocks noChangeAspect="1"/>
          </p:cNvSpPr>
          <p:nvPr/>
        </p:nvSpPr>
        <p:spPr bwMode="auto">
          <a:xfrm>
            <a:off x="3973656" y="1378249"/>
            <a:ext cx="66501" cy="22800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4" name="Freeform 6405"/>
          <p:cNvSpPr>
            <a:spLocks noChangeAspect="1"/>
          </p:cNvSpPr>
          <p:nvPr/>
        </p:nvSpPr>
        <p:spPr bwMode="auto">
          <a:xfrm>
            <a:off x="3690849" y="124572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5" name="Freeform 6406"/>
          <p:cNvSpPr>
            <a:spLocks noChangeAspect="1"/>
          </p:cNvSpPr>
          <p:nvPr/>
        </p:nvSpPr>
        <p:spPr bwMode="auto">
          <a:xfrm>
            <a:off x="3711149" y="130153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6" name="Freeform 6407"/>
          <p:cNvSpPr>
            <a:spLocks noChangeAspect="1"/>
          </p:cNvSpPr>
          <p:nvPr/>
        </p:nvSpPr>
        <p:spPr bwMode="auto">
          <a:xfrm>
            <a:off x="3648148" y="129844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7" name="Freeform 6408"/>
          <p:cNvSpPr>
            <a:spLocks noChangeAspect="1"/>
          </p:cNvSpPr>
          <p:nvPr/>
        </p:nvSpPr>
        <p:spPr bwMode="auto">
          <a:xfrm>
            <a:off x="3726550" y="134143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8" name="Freeform 6410"/>
          <p:cNvSpPr>
            <a:spLocks noChangeAspect="1"/>
          </p:cNvSpPr>
          <p:nvPr/>
        </p:nvSpPr>
        <p:spPr bwMode="auto">
          <a:xfrm>
            <a:off x="3845553" y="134215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9" name="Freeform 6411"/>
          <p:cNvSpPr>
            <a:spLocks noChangeAspect="1"/>
          </p:cNvSpPr>
          <p:nvPr/>
        </p:nvSpPr>
        <p:spPr bwMode="auto">
          <a:xfrm>
            <a:off x="3823151" y="1211288"/>
            <a:ext cx="58101" cy="21375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0" name="Freeform 6412"/>
          <p:cNvSpPr>
            <a:spLocks noChangeAspect="1"/>
          </p:cNvSpPr>
          <p:nvPr/>
        </p:nvSpPr>
        <p:spPr bwMode="auto">
          <a:xfrm>
            <a:off x="3978555" y="1343337"/>
            <a:ext cx="49701" cy="173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1" name="Freeform 6413"/>
          <p:cNvSpPr>
            <a:spLocks noChangeAspect="1"/>
          </p:cNvSpPr>
          <p:nvPr/>
        </p:nvSpPr>
        <p:spPr bwMode="auto">
          <a:xfrm>
            <a:off x="3769251" y="117162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2" name="Freeform 6414"/>
          <p:cNvSpPr>
            <a:spLocks noChangeAspect="1"/>
          </p:cNvSpPr>
          <p:nvPr/>
        </p:nvSpPr>
        <p:spPr bwMode="auto">
          <a:xfrm>
            <a:off x="5050532" y="1271233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3" name="Freeform 6415"/>
          <p:cNvSpPr>
            <a:spLocks noChangeAspect="1"/>
          </p:cNvSpPr>
          <p:nvPr/>
        </p:nvSpPr>
        <p:spPr bwMode="auto">
          <a:xfrm>
            <a:off x="3551545" y="130937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4" name="Freeform 6416"/>
          <p:cNvSpPr>
            <a:spLocks noChangeAspect="1"/>
          </p:cNvSpPr>
          <p:nvPr/>
        </p:nvSpPr>
        <p:spPr bwMode="auto">
          <a:xfrm>
            <a:off x="3994657" y="1119139"/>
            <a:ext cx="50401" cy="18762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5" name="Freeform 6419"/>
          <p:cNvSpPr>
            <a:spLocks noChangeAspect="1"/>
          </p:cNvSpPr>
          <p:nvPr/>
        </p:nvSpPr>
        <p:spPr bwMode="auto">
          <a:xfrm>
            <a:off x="3760151" y="1088976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6" name="Freeform 6420"/>
          <p:cNvSpPr>
            <a:spLocks noChangeAspect="1"/>
          </p:cNvSpPr>
          <p:nvPr/>
        </p:nvSpPr>
        <p:spPr bwMode="auto">
          <a:xfrm>
            <a:off x="3783251" y="1128164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7" name="Freeform 6421"/>
          <p:cNvSpPr>
            <a:spLocks noChangeAspect="1"/>
          </p:cNvSpPr>
          <p:nvPr/>
        </p:nvSpPr>
        <p:spPr bwMode="auto">
          <a:xfrm>
            <a:off x="3965956" y="1183026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8" name="Freeform 6422"/>
          <p:cNvSpPr>
            <a:spLocks noChangeAspect="1"/>
          </p:cNvSpPr>
          <p:nvPr/>
        </p:nvSpPr>
        <p:spPr bwMode="auto">
          <a:xfrm>
            <a:off x="3816151" y="130248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9" name="Freeform 6424"/>
          <p:cNvSpPr>
            <a:spLocks noChangeAspect="1"/>
          </p:cNvSpPr>
          <p:nvPr/>
        </p:nvSpPr>
        <p:spPr bwMode="auto">
          <a:xfrm>
            <a:off x="4128360" y="131436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0" name="Freeform 6425"/>
          <p:cNvSpPr>
            <a:spLocks noChangeAspect="1"/>
          </p:cNvSpPr>
          <p:nvPr/>
        </p:nvSpPr>
        <p:spPr bwMode="auto">
          <a:xfrm>
            <a:off x="4333466" y="13526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1" name="Freeform 6426"/>
          <p:cNvSpPr>
            <a:spLocks noChangeAspect="1"/>
          </p:cNvSpPr>
          <p:nvPr/>
        </p:nvSpPr>
        <p:spPr bwMode="auto">
          <a:xfrm>
            <a:off x="4249463" y="127256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2" name="Freeform 6427"/>
          <p:cNvSpPr>
            <a:spLocks noChangeAspect="1"/>
          </p:cNvSpPr>
          <p:nvPr/>
        </p:nvSpPr>
        <p:spPr bwMode="auto">
          <a:xfrm>
            <a:off x="4133261" y="107710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3" name="Freeform 6428"/>
          <p:cNvSpPr>
            <a:spLocks noChangeAspect="1"/>
          </p:cNvSpPr>
          <p:nvPr/>
        </p:nvSpPr>
        <p:spPr bwMode="auto">
          <a:xfrm>
            <a:off x="4116460" y="137991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4" name="Freeform 6429"/>
          <p:cNvSpPr>
            <a:spLocks noChangeAspect="1"/>
          </p:cNvSpPr>
          <p:nvPr/>
        </p:nvSpPr>
        <p:spPr bwMode="auto">
          <a:xfrm>
            <a:off x="3410841" y="115025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5" name="Freeform 6431"/>
          <p:cNvSpPr>
            <a:spLocks noChangeAspect="1"/>
          </p:cNvSpPr>
          <p:nvPr/>
        </p:nvSpPr>
        <p:spPr bwMode="auto">
          <a:xfrm>
            <a:off x="4029658" y="130509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6" name="Freeform 6432"/>
          <p:cNvSpPr>
            <a:spLocks noChangeAspect="1"/>
          </p:cNvSpPr>
          <p:nvPr/>
        </p:nvSpPr>
        <p:spPr bwMode="auto">
          <a:xfrm>
            <a:off x="2981278" y="1465032"/>
            <a:ext cx="46202" cy="18762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7" name="Freeform 6433"/>
          <p:cNvSpPr>
            <a:spLocks noChangeAspect="1"/>
          </p:cNvSpPr>
          <p:nvPr/>
        </p:nvSpPr>
        <p:spPr bwMode="auto">
          <a:xfrm>
            <a:off x="4271864" y="1201076"/>
            <a:ext cx="58801" cy="19950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8" name="Freeform 6435"/>
          <p:cNvSpPr>
            <a:spLocks noChangeAspect="1"/>
          </p:cNvSpPr>
          <p:nvPr/>
        </p:nvSpPr>
        <p:spPr bwMode="auto">
          <a:xfrm>
            <a:off x="4356566" y="12386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9" name="Freeform 6436"/>
          <p:cNvSpPr>
            <a:spLocks noChangeAspect="1"/>
          </p:cNvSpPr>
          <p:nvPr/>
        </p:nvSpPr>
        <p:spPr bwMode="auto">
          <a:xfrm>
            <a:off x="4266263" y="111533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0" name="Freeform 6438"/>
          <p:cNvSpPr>
            <a:spLocks noChangeAspect="1"/>
          </p:cNvSpPr>
          <p:nvPr/>
        </p:nvSpPr>
        <p:spPr bwMode="auto">
          <a:xfrm>
            <a:off x="3839253" y="1177088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1" name="Freeform 6439"/>
          <p:cNvSpPr>
            <a:spLocks noChangeAspect="1"/>
          </p:cNvSpPr>
          <p:nvPr/>
        </p:nvSpPr>
        <p:spPr bwMode="auto">
          <a:xfrm>
            <a:off x="3056881" y="138827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2" name="Freeform 6440"/>
          <p:cNvSpPr>
            <a:spLocks noChangeAspect="1"/>
          </p:cNvSpPr>
          <p:nvPr/>
        </p:nvSpPr>
        <p:spPr bwMode="auto">
          <a:xfrm>
            <a:off x="4043658" y="1430023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3" name="Freeform 6441"/>
          <p:cNvSpPr>
            <a:spLocks noChangeAspect="1"/>
          </p:cNvSpPr>
          <p:nvPr/>
        </p:nvSpPr>
        <p:spPr bwMode="auto">
          <a:xfrm>
            <a:off x="4235463" y="138608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4" name="Freeform 6442"/>
          <p:cNvSpPr>
            <a:spLocks noChangeAspect="1"/>
          </p:cNvSpPr>
          <p:nvPr/>
        </p:nvSpPr>
        <p:spPr bwMode="auto">
          <a:xfrm>
            <a:off x="3573245" y="1340962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5" name="Freeform 6443"/>
          <p:cNvSpPr>
            <a:spLocks noChangeAspect="1"/>
          </p:cNvSpPr>
          <p:nvPr/>
        </p:nvSpPr>
        <p:spPr bwMode="auto">
          <a:xfrm>
            <a:off x="3991856" y="140793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6" name="Freeform 6445"/>
          <p:cNvSpPr>
            <a:spLocks noChangeAspect="1"/>
          </p:cNvSpPr>
          <p:nvPr/>
        </p:nvSpPr>
        <p:spPr bwMode="auto">
          <a:xfrm>
            <a:off x="4198362" y="1339774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7" name="Freeform 6446"/>
          <p:cNvSpPr>
            <a:spLocks noChangeAspect="1"/>
          </p:cNvSpPr>
          <p:nvPr/>
        </p:nvSpPr>
        <p:spPr bwMode="auto">
          <a:xfrm>
            <a:off x="3405942" y="1314599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8" name="Freeform 6447"/>
          <p:cNvSpPr>
            <a:spLocks noChangeAspect="1"/>
          </p:cNvSpPr>
          <p:nvPr/>
        </p:nvSpPr>
        <p:spPr bwMode="auto">
          <a:xfrm>
            <a:off x="3363240" y="143596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9" name="Freeform 6448"/>
          <p:cNvSpPr>
            <a:spLocks noChangeAspect="1"/>
          </p:cNvSpPr>
          <p:nvPr/>
        </p:nvSpPr>
        <p:spPr bwMode="auto">
          <a:xfrm>
            <a:off x="3673348" y="138086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0" name="Freeform 6449"/>
          <p:cNvSpPr>
            <a:spLocks noChangeAspect="1"/>
          </p:cNvSpPr>
          <p:nvPr/>
        </p:nvSpPr>
        <p:spPr bwMode="auto">
          <a:xfrm>
            <a:off x="3337340" y="109467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1" name="Freeform 6450"/>
          <p:cNvSpPr>
            <a:spLocks noChangeAspect="1"/>
          </p:cNvSpPr>
          <p:nvPr/>
        </p:nvSpPr>
        <p:spPr bwMode="auto">
          <a:xfrm>
            <a:off x="3933055" y="136661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2" name="Freeform 6452"/>
          <p:cNvSpPr>
            <a:spLocks noChangeAspect="1"/>
          </p:cNvSpPr>
          <p:nvPr/>
        </p:nvSpPr>
        <p:spPr bwMode="auto">
          <a:xfrm>
            <a:off x="4375467" y="1137188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3" name="Freeform 6453"/>
          <p:cNvSpPr>
            <a:spLocks noChangeAspect="1"/>
          </p:cNvSpPr>
          <p:nvPr/>
        </p:nvSpPr>
        <p:spPr bwMode="auto">
          <a:xfrm>
            <a:off x="3432542" y="134571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4" name="Freeform 6454"/>
          <p:cNvSpPr>
            <a:spLocks noChangeAspect="1"/>
          </p:cNvSpPr>
          <p:nvPr/>
        </p:nvSpPr>
        <p:spPr bwMode="auto">
          <a:xfrm>
            <a:off x="4717324" y="1194284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5" name="Freeform 6455"/>
          <p:cNvSpPr>
            <a:spLocks noChangeAspect="1"/>
          </p:cNvSpPr>
          <p:nvPr/>
        </p:nvSpPr>
        <p:spPr bwMode="auto">
          <a:xfrm>
            <a:off x="3893153" y="1299637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6" name="Freeform 6456"/>
          <p:cNvSpPr>
            <a:spLocks noChangeAspect="1"/>
          </p:cNvSpPr>
          <p:nvPr/>
        </p:nvSpPr>
        <p:spPr bwMode="auto">
          <a:xfrm>
            <a:off x="3845553" y="1191576"/>
            <a:ext cx="77702" cy="22087"/>
          </a:xfrm>
          <a:custGeom>
            <a:avLst/>
            <a:gdLst/>
            <a:ahLst/>
            <a:cxnLst>
              <a:cxn ang="0">
                <a:pos x="22" y="8"/>
              </a:cxn>
              <a:cxn ang="0">
                <a:pos x="10" y="58"/>
              </a:cxn>
              <a:cxn ang="0">
                <a:pos x="84" y="87"/>
              </a:cxn>
              <a:cxn ang="0">
                <a:pos x="106" y="19"/>
              </a:cxn>
              <a:cxn ang="0">
                <a:pos x="56" y="8"/>
              </a:cxn>
              <a:cxn ang="0">
                <a:pos x="22" y="8"/>
              </a:cxn>
            </a:cxnLst>
            <a:rect l="0" t="0" r="r" b="b"/>
            <a:pathLst>
              <a:path w="111" h="93">
                <a:moveTo>
                  <a:pt x="22" y="8"/>
                </a:moveTo>
                <a:cubicBezTo>
                  <a:pt x="14" y="16"/>
                  <a:pt x="0" y="45"/>
                  <a:pt x="10" y="58"/>
                </a:cubicBezTo>
                <a:cubicBezTo>
                  <a:pt x="20" y="71"/>
                  <a:pt x="68" y="93"/>
                  <a:pt x="84" y="87"/>
                </a:cubicBezTo>
                <a:cubicBezTo>
                  <a:pt x="100" y="81"/>
                  <a:pt x="111" y="32"/>
                  <a:pt x="106" y="19"/>
                </a:cubicBezTo>
                <a:cubicBezTo>
                  <a:pt x="101" y="6"/>
                  <a:pt x="71" y="8"/>
                  <a:pt x="56" y="8"/>
                </a:cubicBezTo>
                <a:cubicBezTo>
                  <a:pt x="41" y="8"/>
                  <a:pt x="30" y="0"/>
                  <a:pt x="22" y="8"/>
                </a:cubicBez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996633">
                  <a:gamma/>
                  <a:shade val="92157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60613" y="1384369"/>
            <a:ext cx="2067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Whole body simulations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78" name="Freeform 424"/>
          <p:cNvSpPr>
            <a:spLocks/>
          </p:cNvSpPr>
          <p:nvPr/>
        </p:nvSpPr>
        <p:spPr bwMode="auto">
          <a:xfrm rot="5400000">
            <a:off x="695125" y="1645300"/>
            <a:ext cx="936102" cy="2016224"/>
          </a:xfrm>
          <a:custGeom>
            <a:avLst/>
            <a:gdLst/>
            <a:ahLst/>
            <a:cxnLst>
              <a:cxn ang="0">
                <a:pos x="185" y="103"/>
              </a:cxn>
              <a:cxn ang="0">
                <a:pos x="131" y="1"/>
              </a:cxn>
              <a:cxn ang="0">
                <a:pos x="107" y="109"/>
              </a:cxn>
              <a:cxn ang="0">
                <a:pos x="17" y="109"/>
              </a:cxn>
              <a:cxn ang="0">
                <a:pos x="59" y="205"/>
              </a:cxn>
              <a:cxn ang="0">
                <a:pos x="5" y="271"/>
              </a:cxn>
              <a:cxn ang="0">
                <a:pos x="89" y="301"/>
              </a:cxn>
              <a:cxn ang="0">
                <a:pos x="29" y="373"/>
              </a:cxn>
              <a:cxn ang="0">
                <a:pos x="83" y="415"/>
              </a:cxn>
              <a:cxn ang="0">
                <a:pos x="29" y="463"/>
              </a:cxn>
              <a:cxn ang="0">
                <a:pos x="83" y="499"/>
              </a:cxn>
              <a:cxn ang="0">
                <a:pos x="53" y="565"/>
              </a:cxn>
              <a:cxn ang="0">
                <a:pos x="113" y="595"/>
              </a:cxn>
              <a:cxn ang="0">
                <a:pos x="113" y="691"/>
              </a:cxn>
              <a:cxn ang="0">
                <a:pos x="179" y="643"/>
              </a:cxn>
              <a:cxn ang="0">
                <a:pos x="251" y="655"/>
              </a:cxn>
              <a:cxn ang="0">
                <a:pos x="251" y="577"/>
              </a:cxn>
              <a:cxn ang="0">
                <a:pos x="311" y="529"/>
              </a:cxn>
              <a:cxn ang="0">
                <a:pos x="233" y="493"/>
              </a:cxn>
              <a:cxn ang="0">
                <a:pos x="293" y="433"/>
              </a:cxn>
              <a:cxn ang="0">
                <a:pos x="221" y="421"/>
              </a:cxn>
              <a:cxn ang="0">
                <a:pos x="293" y="367"/>
              </a:cxn>
              <a:cxn ang="0">
                <a:pos x="251" y="325"/>
              </a:cxn>
              <a:cxn ang="0">
                <a:pos x="323" y="277"/>
              </a:cxn>
              <a:cxn ang="0">
                <a:pos x="245" y="211"/>
              </a:cxn>
              <a:cxn ang="0">
                <a:pos x="275" y="85"/>
              </a:cxn>
              <a:cxn ang="0">
                <a:pos x="185" y="103"/>
              </a:cxn>
            </a:cxnLst>
            <a:rect l="0" t="0" r="r" b="b"/>
            <a:pathLst>
              <a:path w="324" h="699">
                <a:moveTo>
                  <a:pt x="185" y="103"/>
                </a:moveTo>
                <a:cubicBezTo>
                  <a:pt x="161" y="89"/>
                  <a:pt x="144" y="0"/>
                  <a:pt x="131" y="1"/>
                </a:cubicBezTo>
                <a:cubicBezTo>
                  <a:pt x="118" y="2"/>
                  <a:pt x="126" y="91"/>
                  <a:pt x="107" y="109"/>
                </a:cubicBezTo>
                <a:cubicBezTo>
                  <a:pt x="88" y="127"/>
                  <a:pt x="25" y="93"/>
                  <a:pt x="17" y="109"/>
                </a:cubicBezTo>
                <a:cubicBezTo>
                  <a:pt x="9" y="125"/>
                  <a:pt x="61" y="178"/>
                  <a:pt x="59" y="205"/>
                </a:cubicBezTo>
                <a:cubicBezTo>
                  <a:pt x="57" y="232"/>
                  <a:pt x="0" y="255"/>
                  <a:pt x="5" y="271"/>
                </a:cubicBezTo>
                <a:cubicBezTo>
                  <a:pt x="10" y="287"/>
                  <a:pt x="85" y="284"/>
                  <a:pt x="89" y="301"/>
                </a:cubicBezTo>
                <a:cubicBezTo>
                  <a:pt x="93" y="318"/>
                  <a:pt x="30" y="354"/>
                  <a:pt x="29" y="373"/>
                </a:cubicBezTo>
                <a:cubicBezTo>
                  <a:pt x="28" y="392"/>
                  <a:pt x="83" y="400"/>
                  <a:pt x="83" y="415"/>
                </a:cubicBezTo>
                <a:cubicBezTo>
                  <a:pt x="83" y="430"/>
                  <a:pt x="29" y="449"/>
                  <a:pt x="29" y="463"/>
                </a:cubicBezTo>
                <a:cubicBezTo>
                  <a:pt x="29" y="477"/>
                  <a:pt x="79" y="482"/>
                  <a:pt x="83" y="499"/>
                </a:cubicBezTo>
                <a:cubicBezTo>
                  <a:pt x="87" y="516"/>
                  <a:pt x="48" y="549"/>
                  <a:pt x="53" y="565"/>
                </a:cubicBezTo>
                <a:cubicBezTo>
                  <a:pt x="58" y="581"/>
                  <a:pt x="103" y="574"/>
                  <a:pt x="113" y="595"/>
                </a:cubicBezTo>
                <a:cubicBezTo>
                  <a:pt x="123" y="616"/>
                  <a:pt x="102" y="683"/>
                  <a:pt x="113" y="691"/>
                </a:cubicBezTo>
                <a:cubicBezTo>
                  <a:pt x="124" y="699"/>
                  <a:pt x="156" y="649"/>
                  <a:pt x="179" y="643"/>
                </a:cubicBezTo>
                <a:cubicBezTo>
                  <a:pt x="202" y="637"/>
                  <a:pt x="239" y="666"/>
                  <a:pt x="251" y="655"/>
                </a:cubicBezTo>
                <a:cubicBezTo>
                  <a:pt x="263" y="644"/>
                  <a:pt x="241" y="598"/>
                  <a:pt x="251" y="577"/>
                </a:cubicBezTo>
                <a:cubicBezTo>
                  <a:pt x="261" y="556"/>
                  <a:pt x="314" y="543"/>
                  <a:pt x="311" y="529"/>
                </a:cubicBezTo>
                <a:cubicBezTo>
                  <a:pt x="308" y="515"/>
                  <a:pt x="236" y="509"/>
                  <a:pt x="233" y="493"/>
                </a:cubicBezTo>
                <a:cubicBezTo>
                  <a:pt x="230" y="477"/>
                  <a:pt x="295" y="445"/>
                  <a:pt x="293" y="433"/>
                </a:cubicBezTo>
                <a:cubicBezTo>
                  <a:pt x="291" y="421"/>
                  <a:pt x="221" y="432"/>
                  <a:pt x="221" y="421"/>
                </a:cubicBezTo>
                <a:cubicBezTo>
                  <a:pt x="221" y="410"/>
                  <a:pt x="288" y="383"/>
                  <a:pt x="293" y="367"/>
                </a:cubicBezTo>
                <a:cubicBezTo>
                  <a:pt x="298" y="351"/>
                  <a:pt x="246" y="340"/>
                  <a:pt x="251" y="325"/>
                </a:cubicBezTo>
                <a:cubicBezTo>
                  <a:pt x="256" y="310"/>
                  <a:pt x="324" y="296"/>
                  <a:pt x="323" y="277"/>
                </a:cubicBezTo>
                <a:cubicBezTo>
                  <a:pt x="322" y="258"/>
                  <a:pt x="253" y="243"/>
                  <a:pt x="245" y="211"/>
                </a:cubicBezTo>
                <a:cubicBezTo>
                  <a:pt x="237" y="179"/>
                  <a:pt x="285" y="103"/>
                  <a:pt x="275" y="85"/>
                </a:cubicBezTo>
                <a:cubicBezTo>
                  <a:pt x="265" y="67"/>
                  <a:pt x="209" y="117"/>
                  <a:pt x="185" y="103"/>
                </a:cubicBezTo>
                <a:close/>
              </a:path>
            </a:pathLst>
          </a:custGeom>
          <a:solidFill>
            <a:srgbClr val="FFCC99"/>
          </a:solidFill>
          <a:ln w="9525" cap="flat" cmpd="sng">
            <a:solidFill>
              <a:srgbClr val="FF9123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936249" y="2551649"/>
            <a:ext cx="2067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Molecular mechanisms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2199" y="2530489"/>
            <a:ext cx="192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Omics data analysis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1" name="Left Brace 80"/>
          <p:cNvSpPr/>
          <p:nvPr/>
        </p:nvSpPr>
        <p:spPr>
          <a:xfrm rot="16200000">
            <a:off x="3611448" y="2850312"/>
            <a:ext cx="720080" cy="4320480"/>
          </a:xfrm>
          <a:prstGeom prst="leftBrace">
            <a:avLst>
              <a:gd name="adj1" fmla="val 63158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2" name="Freeform 3328"/>
          <p:cNvSpPr>
            <a:spLocks noChangeAspect="1"/>
          </p:cNvSpPr>
          <p:nvPr/>
        </p:nvSpPr>
        <p:spPr bwMode="auto">
          <a:xfrm>
            <a:off x="2027272" y="5154568"/>
            <a:ext cx="3888432" cy="703263"/>
          </a:xfrm>
          <a:custGeom>
            <a:avLst/>
            <a:gdLst/>
            <a:ahLst/>
            <a:cxnLst>
              <a:cxn ang="0">
                <a:pos x="111" y="327"/>
              </a:cxn>
              <a:cxn ang="0">
                <a:pos x="633" y="45"/>
              </a:cxn>
              <a:cxn ang="0">
                <a:pos x="1749" y="261"/>
              </a:cxn>
              <a:cxn ang="0">
                <a:pos x="3021" y="45"/>
              </a:cxn>
              <a:cxn ang="0">
                <a:pos x="3501" y="531"/>
              </a:cxn>
              <a:cxn ang="0">
                <a:pos x="3033" y="1089"/>
              </a:cxn>
              <a:cxn ang="0">
                <a:pos x="1389" y="1119"/>
              </a:cxn>
              <a:cxn ang="0">
                <a:pos x="213" y="1035"/>
              </a:cxn>
              <a:cxn ang="0">
                <a:pos x="111" y="327"/>
              </a:cxn>
            </a:cxnLst>
            <a:rect l="0" t="0" r="r" b="b"/>
            <a:pathLst>
              <a:path w="3503" h="1187">
                <a:moveTo>
                  <a:pt x="111" y="327"/>
                </a:moveTo>
                <a:cubicBezTo>
                  <a:pt x="181" y="162"/>
                  <a:pt x="360" y="56"/>
                  <a:pt x="633" y="45"/>
                </a:cubicBezTo>
                <a:cubicBezTo>
                  <a:pt x="906" y="34"/>
                  <a:pt x="1351" y="261"/>
                  <a:pt x="1749" y="261"/>
                </a:cubicBezTo>
                <a:cubicBezTo>
                  <a:pt x="2147" y="261"/>
                  <a:pt x="2729" y="0"/>
                  <a:pt x="3021" y="45"/>
                </a:cubicBezTo>
                <a:cubicBezTo>
                  <a:pt x="3313" y="90"/>
                  <a:pt x="3499" y="357"/>
                  <a:pt x="3501" y="531"/>
                </a:cubicBezTo>
                <a:cubicBezTo>
                  <a:pt x="3503" y="705"/>
                  <a:pt x="3385" y="991"/>
                  <a:pt x="3033" y="1089"/>
                </a:cubicBezTo>
                <a:cubicBezTo>
                  <a:pt x="2681" y="1187"/>
                  <a:pt x="1859" y="1128"/>
                  <a:pt x="1389" y="1119"/>
                </a:cubicBezTo>
                <a:cubicBezTo>
                  <a:pt x="919" y="1110"/>
                  <a:pt x="426" y="1167"/>
                  <a:pt x="213" y="1035"/>
                </a:cubicBezTo>
                <a:cubicBezTo>
                  <a:pt x="0" y="903"/>
                  <a:pt x="41" y="492"/>
                  <a:pt x="111" y="327"/>
                </a:cubicBezTo>
                <a:close/>
              </a:path>
            </a:pathLst>
          </a:custGeom>
          <a:gradFill rotWithShape="1">
            <a:gsLst>
              <a:gs pos="0">
                <a:srgbClr val="DDDDDD">
                  <a:gamma/>
                  <a:shade val="39216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39216"/>
                  <a:invGamma/>
                </a:srgbClr>
              </a:gs>
            </a:gsLst>
            <a:lin ang="5400000" scaled="1"/>
          </a:gradFill>
          <a:ln w="9525" cap="flat" cmpd="sng">
            <a:solidFill>
              <a:srgbClr val="86727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3" name="Rectangle 82"/>
          <p:cNvSpPr/>
          <p:nvPr/>
        </p:nvSpPr>
        <p:spPr>
          <a:xfrm>
            <a:off x="2045560" y="5361448"/>
            <a:ext cx="388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/>
            <a:r>
              <a:rPr lang="en-GB" sz="1200" b="1" dirty="0">
                <a:solidFill>
                  <a:srgbClr val="C00000"/>
                </a:solidFill>
                <a:latin typeface="Helvetica" pitchFamily="34" charset="0"/>
                <a:cs typeface="Times New Roman" pitchFamily="18" charset="0"/>
              </a:rPr>
              <a:t>PERSONALIZED AND TRANSLATIONAL MEDICINE</a:t>
            </a:r>
            <a:endParaRPr lang="sv-SE" sz="1200" b="1" dirty="0">
              <a:solidFill>
                <a:srgbClr val="C00000"/>
              </a:solidFill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4" name="Down Arrow 83"/>
          <p:cNvSpPr/>
          <p:nvPr/>
        </p:nvSpPr>
        <p:spPr>
          <a:xfrm rot="18900000">
            <a:off x="4317210" y="3320543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5" name="Down Arrow 84"/>
          <p:cNvSpPr/>
          <p:nvPr/>
        </p:nvSpPr>
        <p:spPr>
          <a:xfrm rot="2700000">
            <a:off x="3157766" y="3320543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75344" y="246689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C00000"/>
                </a:solidFill>
                <a:latin typeface="Helvetica" pitchFamily="34" charset="0"/>
              </a:rPr>
              <a:t>Genome-scale metabolic models</a:t>
            </a:r>
            <a:endParaRPr lang="sv-SE" sz="1200" b="1" dirty="0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209240" y="1299"/>
            <a:ext cx="8464758" cy="629892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Applications of GEMs in </a:t>
            </a:r>
          </a:p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medical applications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0" y="6072088"/>
            <a:ext cx="503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(2013), Mol </a:t>
            </a:r>
            <a:r>
              <a:rPr lang="en-GB" sz="1400" dirty="0" err="1">
                <a:latin typeface="Helvetica" pitchFamily="34" charset="0"/>
              </a:rPr>
              <a:t>Syst</a:t>
            </a:r>
            <a:r>
              <a:rPr lang="en-GB" sz="1400" dirty="0">
                <a:latin typeface="Helvetica" pitchFamily="34" charset="0"/>
              </a:rPr>
              <a:t> </a:t>
            </a:r>
            <a:r>
              <a:rPr lang="en-GB" sz="1400" dirty="0" err="1">
                <a:latin typeface="Helvetica" pitchFamily="34" charset="0"/>
              </a:rPr>
              <a:t>Biol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9</a:t>
            </a:r>
            <a:r>
              <a:rPr lang="en-GB" sz="1400" dirty="0">
                <a:latin typeface="Helvetica" pitchFamily="34" charset="0"/>
              </a:rPr>
              <a:t>: 649</a:t>
            </a:r>
          </a:p>
          <a:p>
            <a:r>
              <a:rPr lang="en-GB" sz="1400" dirty="0">
                <a:latin typeface="Helvetica" pitchFamily="34" charset="0"/>
              </a:rPr>
              <a:t>Mardinoglu et. al (2015), Sci. Rep,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:14841</a:t>
            </a:r>
          </a:p>
          <a:p>
            <a:r>
              <a:rPr lang="en-GB" sz="1400" dirty="0">
                <a:latin typeface="Helvetica" pitchFamily="34" charset="0"/>
              </a:rPr>
              <a:t>Mardinoglu et. al (2015), </a:t>
            </a:r>
            <a:r>
              <a:rPr lang="en-US" sz="1400" dirty="0">
                <a:latin typeface="Helvetica" pitchFamily="34" charset="0"/>
              </a:rPr>
              <a:t>J Proteome Res, </a:t>
            </a:r>
            <a:r>
              <a:rPr lang="en-US" sz="1400" b="1" dirty="0">
                <a:latin typeface="Helvetica" pitchFamily="34" charset="0"/>
              </a:rPr>
              <a:t>13</a:t>
            </a:r>
            <a:r>
              <a:rPr lang="en-US" sz="1400" dirty="0">
                <a:latin typeface="Helvetica" pitchFamily="34" charset="0"/>
              </a:rPr>
              <a:t>:5106-5119</a:t>
            </a:r>
          </a:p>
          <a:p>
            <a:r>
              <a:rPr lang="en-US" sz="1400" dirty="0">
                <a:latin typeface="Helvetica" pitchFamily="34" charset="0"/>
              </a:rPr>
              <a:t>	</a:t>
            </a:r>
          </a:p>
        </p:txBody>
      </p:sp>
      <p:grpSp>
        <p:nvGrpSpPr>
          <p:cNvPr id="2" name="Group 87"/>
          <p:cNvGrpSpPr/>
          <p:nvPr/>
        </p:nvGrpSpPr>
        <p:grpSpPr>
          <a:xfrm>
            <a:off x="6588224" y="3287756"/>
            <a:ext cx="2375318" cy="2370868"/>
            <a:chOff x="6137051" y="1386620"/>
            <a:chExt cx="2375318" cy="2370868"/>
          </a:xfrm>
        </p:grpSpPr>
        <p:grpSp>
          <p:nvGrpSpPr>
            <p:cNvPr id="3" name="Group 626"/>
            <p:cNvGrpSpPr>
              <a:grpSpLocks/>
            </p:cNvGrpSpPr>
            <p:nvPr/>
          </p:nvGrpSpPr>
          <p:grpSpPr bwMode="auto">
            <a:xfrm>
              <a:off x="6237690" y="2257983"/>
              <a:ext cx="855134" cy="648072"/>
              <a:chOff x="2679" y="2028"/>
              <a:chExt cx="1157" cy="764"/>
            </a:xfrm>
          </p:grpSpPr>
          <p:sp>
            <p:nvSpPr>
              <p:cNvPr id="141" name="Freeform 627"/>
              <p:cNvSpPr>
                <a:spLocks noChangeAspect="1"/>
              </p:cNvSpPr>
              <p:nvPr/>
            </p:nvSpPr>
            <p:spPr bwMode="auto">
              <a:xfrm>
                <a:off x="2792" y="2560"/>
                <a:ext cx="409" cy="136"/>
              </a:xfrm>
              <a:custGeom>
                <a:avLst/>
                <a:gdLst/>
                <a:ahLst/>
                <a:cxnLst>
                  <a:cxn ang="0">
                    <a:pos x="138" y="271"/>
                  </a:cxn>
                  <a:cxn ang="0">
                    <a:pos x="62" y="341"/>
                  </a:cxn>
                  <a:cxn ang="0">
                    <a:pos x="512" y="271"/>
                  </a:cxn>
                  <a:cxn ang="0">
                    <a:pos x="949" y="107"/>
                  </a:cxn>
                  <a:cxn ang="0">
                    <a:pos x="980" y="12"/>
                  </a:cxn>
                  <a:cxn ang="0">
                    <a:pos x="797" y="37"/>
                  </a:cxn>
                  <a:cxn ang="0">
                    <a:pos x="246" y="221"/>
                  </a:cxn>
                  <a:cxn ang="0">
                    <a:pos x="138" y="271"/>
                  </a:cxn>
                </a:cxnLst>
                <a:rect l="0" t="0" r="r" b="b"/>
                <a:pathLst>
                  <a:path w="1027" h="341">
                    <a:moveTo>
                      <a:pt x="138" y="271"/>
                    </a:moveTo>
                    <a:cubicBezTo>
                      <a:pt x="107" y="291"/>
                      <a:pt x="0" y="341"/>
                      <a:pt x="62" y="341"/>
                    </a:cubicBezTo>
                    <a:cubicBezTo>
                      <a:pt x="124" y="341"/>
                      <a:pt x="364" y="310"/>
                      <a:pt x="512" y="271"/>
                    </a:cubicBezTo>
                    <a:cubicBezTo>
                      <a:pt x="660" y="232"/>
                      <a:pt x="871" y="150"/>
                      <a:pt x="949" y="107"/>
                    </a:cubicBezTo>
                    <a:cubicBezTo>
                      <a:pt x="1027" y="64"/>
                      <a:pt x="1005" y="24"/>
                      <a:pt x="980" y="12"/>
                    </a:cubicBezTo>
                    <a:cubicBezTo>
                      <a:pt x="955" y="0"/>
                      <a:pt x="919" y="2"/>
                      <a:pt x="797" y="37"/>
                    </a:cubicBezTo>
                    <a:cubicBezTo>
                      <a:pt x="675" y="72"/>
                      <a:pt x="356" y="182"/>
                      <a:pt x="246" y="221"/>
                    </a:cubicBezTo>
                    <a:cubicBezTo>
                      <a:pt x="136" y="260"/>
                      <a:pt x="169" y="251"/>
                      <a:pt x="138" y="2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C3300"/>
                  </a:gs>
                  <a:gs pos="100000">
                    <a:srgbClr val="FDDA59"/>
                  </a:gs>
                </a:gsLst>
                <a:lin ang="5400000" scaled="1"/>
              </a:gradFill>
              <a:ln w="285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grpSp>
            <p:nvGrpSpPr>
              <p:cNvPr id="87" name="Group 628"/>
              <p:cNvGrpSpPr>
                <a:grpSpLocks noChangeAspect="1"/>
              </p:cNvGrpSpPr>
              <p:nvPr/>
            </p:nvGrpSpPr>
            <p:grpSpPr bwMode="auto">
              <a:xfrm>
                <a:off x="2992" y="2553"/>
                <a:ext cx="328" cy="113"/>
                <a:chOff x="1683" y="3211"/>
                <a:chExt cx="825" cy="284"/>
              </a:xfrm>
            </p:grpSpPr>
            <p:sp>
              <p:nvSpPr>
                <p:cNvPr id="156" name="Freeform 629"/>
                <p:cNvSpPr>
                  <a:spLocks noChangeAspect="1"/>
                </p:cNvSpPr>
                <p:nvPr/>
              </p:nvSpPr>
              <p:spPr bwMode="auto">
                <a:xfrm>
                  <a:off x="1683" y="3211"/>
                  <a:ext cx="825" cy="284"/>
                </a:xfrm>
                <a:custGeom>
                  <a:avLst/>
                  <a:gdLst/>
                  <a:ahLst/>
                  <a:cxnLst>
                    <a:cxn ang="0">
                      <a:pos x="128" y="42"/>
                    </a:cxn>
                    <a:cxn ang="0">
                      <a:pos x="14" y="112"/>
                    </a:cxn>
                    <a:cxn ang="0">
                      <a:pos x="45" y="251"/>
                    </a:cxn>
                    <a:cxn ang="0">
                      <a:pos x="172" y="276"/>
                    </a:cxn>
                    <a:cxn ang="0">
                      <a:pos x="324" y="200"/>
                    </a:cxn>
                    <a:cxn ang="0">
                      <a:pos x="457" y="181"/>
                    </a:cxn>
                    <a:cxn ang="0">
                      <a:pos x="615" y="143"/>
                    </a:cxn>
                    <a:cxn ang="0">
                      <a:pos x="799" y="36"/>
                    </a:cxn>
                    <a:cxn ang="0">
                      <a:pos x="773" y="10"/>
                    </a:cxn>
                    <a:cxn ang="0">
                      <a:pos x="602" y="99"/>
                    </a:cxn>
                    <a:cxn ang="0">
                      <a:pos x="432" y="99"/>
                    </a:cxn>
                    <a:cxn ang="0">
                      <a:pos x="299" y="86"/>
                    </a:cxn>
                    <a:cxn ang="0">
                      <a:pos x="128" y="42"/>
                    </a:cxn>
                  </a:cxnLst>
                  <a:rect l="0" t="0" r="r" b="b"/>
                  <a:pathLst>
                    <a:path w="825" h="284">
                      <a:moveTo>
                        <a:pt x="128" y="42"/>
                      </a:moveTo>
                      <a:cubicBezTo>
                        <a:pt x="81" y="46"/>
                        <a:pt x="28" y="77"/>
                        <a:pt x="14" y="112"/>
                      </a:cubicBezTo>
                      <a:cubicBezTo>
                        <a:pt x="0" y="147"/>
                        <a:pt x="19" y="224"/>
                        <a:pt x="45" y="251"/>
                      </a:cubicBezTo>
                      <a:cubicBezTo>
                        <a:pt x="71" y="278"/>
                        <a:pt x="126" y="284"/>
                        <a:pt x="172" y="276"/>
                      </a:cubicBezTo>
                      <a:cubicBezTo>
                        <a:pt x="218" y="268"/>
                        <a:pt x="276" y="216"/>
                        <a:pt x="324" y="200"/>
                      </a:cubicBezTo>
                      <a:cubicBezTo>
                        <a:pt x="372" y="184"/>
                        <a:pt x="409" y="190"/>
                        <a:pt x="457" y="181"/>
                      </a:cubicBezTo>
                      <a:cubicBezTo>
                        <a:pt x="505" y="172"/>
                        <a:pt x="558" y="167"/>
                        <a:pt x="615" y="143"/>
                      </a:cubicBezTo>
                      <a:cubicBezTo>
                        <a:pt x="672" y="119"/>
                        <a:pt x="773" y="58"/>
                        <a:pt x="799" y="36"/>
                      </a:cubicBezTo>
                      <a:cubicBezTo>
                        <a:pt x="825" y="14"/>
                        <a:pt x="806" y="0"/>
                        <a:pt x="773" y="10"/>
                      </a:cubicBezTo>
                      <a:cubicBezTo>
                        <a:pt x="740" y="20"/>
                        <a:pt x="659" y="84"/>
                        <a:pt x="602" y="99"/>
                      </a:cubicBezTo>
                      <a:cubicBezTo>
                        <a:pt x="545" y="114"/>
                        <a:pt x="482" y="101"/>
                        <a:pt x="432" y="99"/>
                      </a:cubicBezTo>
                      <a:cubicBezTo>
                        <a:pt x="382" y="97"/>
                        <a:pt x="350" y="95"/>
                        <a:pt x="299" y="86"/>
                      </a:cubicBezTo>
                      <a:cubicBezTo>
                        <a:pt x="248" y="77"/>
                        <a:pt x="175" y="38"/>
                        <a:pt x="128" y="4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7" name="Oval 630"/>
                <p:cNvSpPr>
                  <a:spLocks noChangeAspect="1" noChangeArrowheads="1"/>
                </p:cNvSpPr>
                <p:nvPr/>
              </p:nvSpPr>
              <p:spPr bwMode="auto">
                <a:xfrm rot="-586192">
                  <a:off x="1689" y="3256"/>
                  <a:ext cx="285" cy="2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43" name="Freeform 631"/>
              <p:cNvSpPr>
                <a:spLocks noChangeAspect="1"/>
              </p:cNvSpPr>
              <p:nvPr/>
            </p:nvSpPr>
            <p:spPr bwMode="auto">
              <a:xfrm>
                <a:off x="3166" y="2101"/>
                <a:ext cx="251" cy="496"/>
              </a:xfrm>
              <a:custGeom>
                <a:avLst/>
                <a:gdLst/>
                <a:ahLst/>
                <a:cxnLst>
                  <a:cxn ang="0">
                    <a:pos x="423" y="62"/>
                  </a:cxn>
                  <a:cxn ang="0">
                    <a:pos x="627" y="118"/>
                  </a:cxn>
                  <a:cxn ang="0">
                    <a:pos x="409" y="666"/>
                  </a:cxn>
                  <a:cxn ang="0">
                    <a:pos x="219" y="1158"/>
                  </a:cxn>
                  <a:cxn ang="0">
                    <a:pos x="72" y="1193"/>
                  </a:cxn>
                  <a:cxn ang="0">
                    <a:pos x="44" y="1109"/>
                  </a:cxn>
                  <a:cxn ang="0">
                    <a:pos x="339" y="491"/>
                  </a:cxn>
                  <a:cxn ang="0">
                    <a:pos x="423" y="62"/>
                  </a:cxn>
                </a:cxnLst>
                <a:rect l="0" t="0" r="r" b="b"/>
                <a:pathLst>
                  <a:path w="629" h="1246">
                    <a:moveTo>
                      <a:pt x="423" y="62"/>
                    </a:moveTo>
                    <a:cubicBezTo>
                      <a:pt x="471" y="0"/>
                      <a:pt x="629" y="17"/>
                      <a:pt x="627" y="118"/>
                    </a:cubicBezTo>
                    <a:cubicBezTo>
                      <a:pt x="625" y="219"/>
                      <a:pt x="477" y="493"/>
                      <a:pt x="409" y="666"/>
                    </a:cubicBezTo>
                    <a:cubicBezTo>
                      <a:pt x="341" y="839"/>
                      <a:pt x="275" y="1070"/>
                      <a:pt x="219" y="1158"/>
                    </a:cubicBezTo>
                    <a:cubicBezTo>
                      <a:pt x="163" y="1246"/>
                      <a:pt x="101" y="1201"/>
                      <a:pt x="72" y="1193"/>
                    </a:cubicBezTo>
                    <a:cubicBezTo>
                      <a:pt x="43" y="1185"/>
                      <a:pt x="0" y="1226"/>
                      <a:pt x="44" y="1109"/>
                    </a:cubicBezTo>
                    <a:cubicBezTo>
                      <a:pt x="88" y="992"/>
                      <a:pt x="271" y="665"/>
                      <a:pt x="339" y="491"/>
                    </a:cubicBezTo>
                    <a:cubicBezTo>
                      <a:pt x="407" y="317"/>
                      <a:pt x="375" y="124"/>
                      <a:pt x="423" y="62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4" name="Freeform 632"/>
              <p:cNvSpPr>
                <a:spLocks noChangeAspect="1"/>
              </p:cNvSpPr>
              <p:nvPr/>
            </p:nvSpPr>
            <p:spPr bwMode="auto">
              <a:xfrm>
                <a:off x="2974" y="2032"/>
                <a:ext cx="862" cy="206"/>
              </a:xfrm>
              <a:custGeom>
                <a:avLst/>
                <a:gdLst/>
                <a:ahLst/>
                <a:cxnLst>
                  <a:cxn ang="0">
                    <a:pos x="91" y="69"/>
                  </a:cxn>
                  <a:cxn ang="0">
                    <a:pos x="197" y="19"/>
                  </a:cxn>
                  <a:cxn ang="0">
                    <a:pos x="464" y="19"/>
                  </a:cxn>
                  <a:cxn ang="0">
                    <a:pos x="885" y="132"/>
                  </a:cxn>
                  <a:cxn ang="0">
                    <a:pos x="969" y="160"/>
                  </a:cxn>
                  <a:cxn ang="0">
                    <a:pos x="1040" y="146"/>
                  </a:cxn>
                  <a:cxn ang="0">
                    <a:pos x="1131" y="167"/>
                  </a:cxn>
                  <a:cxn ang="0">
                    <a:pos x="1096" y="244"/>
                  </a:cxn>
                  <a:cxn ang="0">
                    <a:pos x="1342" y="244"/>
                  </a:cxn>
                  <a:cxn ang="0">
                    <a:pos x="1693" y="251"/>
                  </a:cxn>
                  <a:cxn ang="0">
                    <a:pos x="1974" y="349"/>
                  </a:cxn>
                  <a:cxn ang="0">
                    <a:pos x="1960" y="511"/>
                  </a:cxn>
                  <a:cxn ang="0">
                    <a:pos x="745" y="307"/>
                  </a:cxn>
                  <a:cxn ang="0">
                    <a:pos x="91" y="69"/>
                  </a:cxn>
                </a:cxnLst>
                <a:rect l="0" t="0" r="r" b="b"/>
                <a:pathLst>
                  <a:path w="2165" h="518">
                    <a:moveTo>
                      <a:pt x="91" y="69"/>
                    </a:moveTo>
                    <a:cubicBezTo>
                      <a:pt x="0" y="21"/>
                      <a:pt x="135" y="27"/>
                      <a:pt x="197" y="19"/>
                    </a:cubicBezTo>
                    <a:cubicBezTo>
                      <a:pt x="259" y="11"/>
                      <a:pt x="349" y="0"/>
                      <a:pt x="464" y="19"/>
                    </a:cubicBezTo>
                    <a:cubicBezTo>
                      <a:pt x="579" y="38"/>
                      <a:pt x="801" y="109"/>
                      <a:pt x="885" y="132"/>
                    </a:cubicBezTo>
                    <a:cubicBezTo>
                      <a:pt x="969" y="155"/>
                      <a:pt x="943" y="158"/>
                      <a:pt x="969" y="160"/>
                    </a:cubicBezTo>
                    <a:cubicBezTo>
                      <a:pt x="995" y="162"/>
                      <a:pt x="1013" y="145"/>
                      <a:pt x="1040" y="146"/>
                    </a:cubicBezTo>
                    <a:cubicBezTo>
                      <a:pt x="1067" y="147"/>
                      <a:pt x="1122" y="151"/>
                      <a:pt x="1131" y="167"/>
                    </a:cubicBezTo>
                    <a:cubicBezTo>
                      <a:pt x="1140" y="183"/>
                      <a:pt x="1061" y="231"/>
                      <a:pt x="1096" y="244"/>
                    </a:cubicBezTo>
                    <a:cubicBezTo>
                      <a:pt x="1131" y="257"/>
                      <a:pt x="1243" y="243"/>
                      <a:pt x="1342" y="244"/>
                    </a:cubicBezTo>
                    <a:cubicBezTo>
                      <a:pt x="1441" y="245"/>
                      <a:pt x="1588" y="233"/>
                      <a:pt x="1693" y="251"/>
                    </a:cubicBezTo>
                    <a:cubicBezTo>
                      <a:pt x="1798" y="269"/>
                      <a:pt x="1929" y="306"/>
                      <a:pt x="1974" y="349"/>
                    </a:cubicBezTo>
                    <a:cubicBezTo>
                      <a:pt x="2019" y="392"/>
                      <a:pt x="2165" y="518"/>
                      <a:pt x="1960" y="511"/>
                    </a:cubicBezTo>
                    <a:cubicBezTo>
                      <a:pt x="1755" y="504"/>
                      <a:pt x="1054" y="384"/>
                      <a:pt x="745" y="307"/>
                    </a:cubicBezTo>
                    <a:cubicBezTo>
                      <a:pt x="436" y="230"/>
                      <a:pt x="182" y="117"/>
                      <a:pt x="91" y="69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5" name="Freeform 633"/>
              <p:cNvSpPr>
                <a:spLocks noChangeAspect="1"/>
              </p:cNvSpPr>
              <p:nvPr/>
            </p:nvSpPr>
            <p:spPr bwMode="auto">
              <a:xfrm>
                <a:off x="3237" y="2136"/>
                <a:ext cx="575" cy="462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/>
                  </a:gs>
                  <a:gs pos="100000">
                    <a:srgbClr val="9933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6" name="Freeform 634" descr="Recycled paper"/>
              <p:cNvSpPr>
                <a:spLocks noChangeAspect="1"/>
              </p:cNvSpPr>
              <p:nvPr/>
            </p:nvSpPr>
            <p:spPr bwMode="auto">
              <a:xfrm>
                <a:off x="3237" y="2134"/>
                <a:ext cx="575" cy="461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alphaModFix amt="30000"/>
                </a:blip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7" name="Freeform 635"/>
              <p:cNvSpPr>
                <a:spLocks noChangeAspect="1"/>
              </p:cNvSpPr>
              <p:nvPr/>
            </p:nvSpPr>
            <p:spPr bwMode="auto">
              <a:xfrm>
                <a:off x="3250" y="2137"/>
                <a:ext cx="561" cy="461"/>
              </a:xfrm>
              <a:custGeom>
                <a:avLst/>
                <a:gdLst/>
                <a:ahLst/>
                <a:cxnLst>
                  <a:cxn ang="0">
                    <a:pos x="365" y="36"/>
                  </a:cxn>
                  <a:cxn ang="0">
                    <a:pos x="657" y="9"/>
                  </a:cxn>
                  <a:cxn ang="0">
                    <a:pos x="1300" y="83"/>
                  </a:cxn>
                  <a:cxn ang="0">
                    <a:pos x="1314" y="483"/>
                  </a:cxn>
                  <a:cxn ang="0">
                    <a:pos x="995" y="849"/>
                  </a:cxn>
                  <a:cxn ang="0">
                    <a:pos x="616" y="1112"/>
                  </a:cxn>
                  <a:cxn ang="0">
                    <a:pos x="183" y="1133"/>
                  </a:cxn>
                  <a:cxn ang="0">
                    <a:pos x="20" y="991"/>
                  </a:cxn>
                  <a:cxn ang="0">
                    <a:pos x="61" y="720"/>
                  </a:cxn>
                  <a:cxn ang="0">
                    <a:pos x="257" y="226"/>
                  </a:cxn>
                  <a:cxn ang="0">
                    <a:pos x="365" y="36"/>
                  </a:cxn>
                </a:cxnLst>
                <a:rect l="0" t="0" r="r" b="b"/>
                <a:pathLst>
                  <a:path w="1409" h="1159">
                    <a:moveTo>
                      <a:pt x="365" y="36"/>
                    </a:moveTo>
                    <a:cubicBezTo>
                      <a:pt x="432" y="0"/>
                      <a:pt x="501" y="1"/>
                      <a:pt x="657" y="9"/>
                    </a:cubicBezTo>
                    <a:cubicBezTo>
                      <a:pt x="813" y="17"/>
                      <a:pt x="1191" y="4"/>
                      <a:pt x="1300" y="83"/>
                    </a:cubicBezTo>
                    <a:cubicBezTo>
                      <a:pt x="1409" y="162"/>
                      <a:pt x="1365" y="355"/>
                      <a:pt x="1314" y="483"/>
                    </a:cubicBezTo>
                    <a:cubicBezTo>
                      <a:pt x="1263" y="611"/>
                      <a:pt x="1111" y="744"/>
                      <a:pt x="995" y="849"/>
                    </a:cubicBezTo>
                    <a:cubicBezTo>
                      <a:pt x="879" y="954"/>
                      <a:pt x="751" y="1065"/>
                      <a:pt x="616" y="1112"/>
                    </a:cubicBezTo>
                    <a:cubicBezTo>
                      <a:pt x="481" y="1159"/>
                      <a:pt x="282" y="1153"/>
                      <a:pt x="183" y="1133"/>
                    </a:cubicBezTo>
                    <a:cubicBezTo>
                      <a:pt x="84" y="1113"/>
                      <a:pt x="40" y="1060"/>
                      <a:pt x="20" y="991"/>
                    </a:cubicBezTo>
                    <a:cubicBezTo>
                      <a:pt x="0" y="922"/>
                      <a:pt x="22" y="847"/>
                      <a:pt x="61" y="720"/>
                    </a:cubicBezTo>
                    <a:cubicBezTo>
                      <a:pt x="100" y="593"/>
                      <a:pt x="206" y="340"/>
                      <a:pt x="257" y="226"/>
                    </a:cubicBezTo>
                    <a:cubicBezTo>
                      <a:pt x="308" y="112"/>
                      <a:pt x="298" y="72"/>
                      <a:pt x="365" y="3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>
                      <a:alpha val="64999"/>
                    </a:srgbClr>
                  </a:gs>
                  <a:gs pos="100000">
                    <a:srgbClr val="993300">
                      <a:alpha val="64999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grpSp>
            <p:nvGrpSpPr>
              <p:cNvPr id="88" name="Group 636"/>
              <p:cNvGrpSpPr>
                <a:grpSpLocks noChangeAspect="1"/>
              </p:cNvGrpSpPr>
              <p:nvPr/>
            </p:nvGrpSpPr>
            <p:grpSpPr bwMode="auto">
              <a:xfrm>
                <a:off x="2679" y="2033"/>
                <a:ext cx="687" cy="759"/>
                <a:chOff x="279" y="215"/>
                <a:chExt cx="1764" cy="1907"/>
              </a:xfrm>
            </p:grpSpPr>
            <p:sp>
              <p:nvSpPr>
                <p:cNvPr id="153" name="Freeform 637"/>
                <p:cNvSpPr>
                  <a:spLocks noChangeAspect="1"/>
                </p:cNvSpPr>
                <p:nvPr/>
              </p:nvSpPr>
              <p:spPr bwMode="auto">
                <a:xfrm>
                  <a:off x="279" y="220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/>
                    </a:gs>
                    <a:gs pos="100000">
                      <a:srgbClr val="9933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4" name="Freeform 638"/>
                <p:cNvSpPr>
                  <a:spLocks noChangeAspect="1"/>
                </p:cNvSpPr>
                <p:nvPr/>
              </p:nvSpPr>
              <p:spPr bwMode="auto">
                <a:xfrm>
                  <a:off x="280" y="23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>
                        <a:alpha val="19000"/>
                      </a:srgbClr>
                    </a:gs>
                    <a:gs pos="100000">
                      <a:srgbClr val="FEF1C0">
                        <a:alpha val="25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5" name="Freeform 639"/>
                <p:cNvSpPr>
                  <a:spLocks noChangeAspect="1"/>
                </p:cNvSpPr>
                <p:nvPr/>
              </p:nvSpPr>
              <p:spPr bwMode="auto">
                <a:xfrm>
                  <a:off x="281" y="21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DDA59">
                        <a:alpha val="49001"/>
                      </a:srgbClr>
                    </a:gs>
                    <a:gs pos="100000">
                      <a:srgbClr val="993300">
                        <a:alpha val="56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</p:grpSp>
          <p:sp>
            <p:nvSpPr>
              <p:cNvPr id="149" name="Freeform 640"/>
              <p:cNvSpPr>
                <a:spLocks noChangeAspect="1"/>
              </p:cNvSpPr>
              <p:nvPr/>
            </p:nvSpPr>
            <p:spPr bwMode="auto">
              <a:xfrm>
                <a:off x="3044" y="2028"/>
                <a:ext cx="368" cy="55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82" y="7"/>
                  </a:cxn>
                  <a:cxn ang="0">
                    <a:pos x="442" y="63"/>
                  </a:cxn>
                  <a:cxn ang="0">
                    <a:pos x="814" y="169"/>
                  </a:cxn>
                  <a:cxn ang="0">
                    <a:pos x="878" y="183"/>
                  </a:cxn>
                  <a:cxn ang="0">
                    <a:pos x="920" y="183"/>
                  </a:cxn>
                  <a:cxn ang="0">
                    <a:pos x="849" y="274"/>
                  </a:cxn>
                  <a:cxn ang="0">
                    <a:pos x="765" y="548"/>
                  </a:cxn>
                  <a:cxn ang="0">
                    <a:pos x="561" y="1040"/>
                  </a:cxn>
                  <a:cxn ang="0">
                    <a:pos x="477" y="1384"/>
                  </a:cxn>
                </a:cxnLst>
                <a:rect l="0" t="0" r="r" b="b"/>
                <a:pathLst>
                  <a:path w="925" h="1384">
                    <a:moveTo>
                      <a:pt x="0" y="21"/>
                    </a:moveTo>
                    <a:cubicBezTo>
                      <a:pt x="54" y="10"/>
                      <a:pt x="108" y="0"/>
                      <a:pt x="182" y="7"/>
                    </a:cubicBezTo>
                    <a:cubicBezTo>
                      <a:pt x="256" y="14"/>
                      <a:pt x="337" y="36"/>
                      <a:pt x="442" y="63"/>
                    </a:cubicBezTo>
                    <a:cubicBezTo>
                      <a:pt x="547" y="90"/>
                      <a:pt x="741" y="149"/>
                      <a:pt x="814" y="169"/>
                    </a:cubicBezTo>
                    <a:cubicBezTo>
                      <a:pt x="887" y="189"/>
                      <a:pt x="860" y="181"/>
                      <a:pt x="878" y="183"/>
                    </a:cubicBezTo>
                    <a:cubicBezTo>
                      <a:pt x="896" y="185"/>
                      <a:pt x="925" y="168"/>
                      <a:pt x="920" y="183"/>
                    </a:cubicBezTo>
                    <a:cubicBezTo>
                      <a:pt x="915" y="198"/>
                      <a:pt x="875" y="213"/>
                      <a:pt x="849" y="274"/>
                    </a:cubicBezTo>
                    <a:cubicBezTo>
                      <a:pt x="823" y="335"/>
                      <a:pt x="813" y="420"/>
                      <a:pt x="765" y="548"/>
                    </a:cubicBezTo>
                    <a:cubicBezTo>
                      <a:pt x="717" y="676"/>
                      <a:pt x="609" y="901"/>
                      <a:pt x="561" y="1040"/>
                    </a:cubicBezTo>
                    <a:cubicBezTo>
                      <a:pt x="513" y="1179"/>
                      <a:pt x="495" y="1281"/>
                      <a:pt x="477" y="1384"/>
                    </a:cubicBezTo>
                  </a:path>
                </a:pathLst>
              </a:custGeom>
              <a:noFill/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50" name="AutoShape 641"/>
              <p:cNvSpPr>
                <a:spLocks noChangeAspect="1" noChangeArrowheads="1"/>
              </p:cNvSpPr>
              <p:nvPr/>
            </p:nvSpPr>
            <p:spPr bwMode="auto">
              <a:xfrm rot="1253946">
                <a:off x="3313" y="2126"/>
                <a:ext cx="73" cy="45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0000"/>
                  </a:gs>
                  <a:gs pos="100000">
                    <a:srgbClr val="FDDA59">
                      <a:alpha val="30000"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1" name="AutoShape 642"/>
              <p:cNvSpPr>
                <a:spLocks noChangeAspect="1" noChangeArrowheads="1"/>
              </p:cNvSpPr>
              <p:nvPr/>
            </p:nvSpPr>
            <p:spPr bwMode="auto">
              <a:xfrm rot="1209411">
                <a:off x="3243" y="2091"/>
                <a:ext cx="84" cy="4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ECE83A">
                      <a:alpha val="3000"/>
                    </a:srgbClr>
                  </a:gs>
                  <a:gs pos="100000">
                    <a:srgbClr val="ECE83A">
                      <a:gamma/>
                      <a:tint val="95294"/>
                      <a:invGamma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2" name="Freeform 643"/>
              <p:cNvSpPr>
                <a:spLocks noChangeAspect="1"/>
              </p:cNvSpPr>
              <p:nvPr/>
            </p:nvSpPr>
            <p:spPr bwMode="auto">
              <a:xfrm>
                <a:off x="3175" y="2087"/>
                <a:ext cx="256" cy="501"/>
              </a:xfrm>
              <a:custGeom>
                <a:avLst/>
                <a:gdLst/>
                <a:ahLst/>
                <a:cxnLst>
                  <a:cxn ang="0">
                    <a:pos x="477" y="29"/>
                  </a:cxn>
                  <a:cxn ang="0">
                    <a:pos x="576" y="1"/>
                  </a:cxn>
                  <a:cxn ang="0">
                    <a:pos x="639" y="22"/>
                  </a:cxn>
                  <a:cxn ang="0">
                    <a:pos x="590" y="99"/>
                  </a:cxn>
                  <a:cxn ang="0">
                    <a:pos x="505" y="247"/>
                  </a:cxn>
                  <a:cxn ang="0">
                    <a:pos x="421" y="521"/>
                  </a:cxn>
                  <a:cxn ang="0">
                    <a:pos x="281" y="858"/>
                  </a:cxn>
                  <a:cxn ang="0">
                    <a:pos x="182" y="1195"/>
                  </a:cxn>
                  <a:cxn ang="0">
                    <a:pos x="154" y="1251"/>
                  </a:cxn>
                  <a:cxn ang="0">
                    <a:pos x="0" y="1216"/>
                  </a:cxn>
                </a:cxnLst>
                <a:rect l="0" t="0" r="r" b="b"/>
                <a:pathLst>
                  <a:path w="641" h="1260">
                    <a:moveTo>
                      <a:pt x="477" y="29"/>
                    </a:moveTo>
                    <a:cubicBezTo>
                      <a:pt x="513" y="15"/>
                      <a:pt x="549" y="2"/>
                      <a:pt x="576" y="1"/>
                    </a:cubicBezTo>
                    <a:cubicBezTo>
                      <a:pt x="603" y="0"/>
                      <a:pt x="637" y="6"/>
                      <a:pt x="639" y="22"/>
                    </a:cubicBezTo>
                    <a:cubicBezTo>
                      <a:pt x="641" y="38"/>
                      <a:pt x="612" y="61"/>
                      <a:pt x="590" y="99"/>
                    </a:cubicBezTo>
                    <a:cubicBezTo>
                      <a:pt x="568" y="137"/>
                      <a:pt x="533" y="177"/>
                      <a:pt x="505" y="247"/>
                    </a:cubicBezTo>
                    <a:cubicBezTo>
                      <a:pt x="477" y="317"/>
                      <a:pt x="458" y="419"/>
                      <a:pt x="421" y="521"/>
                    </a:cubicBezTo>
                    <a:cubicBezTo>
                      <a:pt x="384" y="623"/>
                      <a:pt x="321" y="746"/>
                      <a:pt x="281" y="858"/>
                    </a:cubicBezTo>
                    <a:cubicBezTo>
                      <a:pt x="241" y="970"/>
                      <a:pt x="203" y="1130"/>
                      <a:pt x="182" y="1195"/>
                    </a:cubicBezTo>
                    <a:cubicBezTo>
                      <a:pt x="161" y="1260"/>
                      <a:pt x="184" y="1248"/>
                      <a:pt x="154" y="1251"/>
                    </a:cubicBezTo>
                    <a:cubicBezTo>
                      <a:pt x="124" y="1254"/>
                      <a:pt x="62" y="1235"/>
                      <a:pt x="0" y="1216"/>
                    </a:cubicBezTo>
                  </a:path>
                </a:pathLst>
              </a:custGeom>
              <a:noFill/>
              <a:ln w="28575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</p:grpSp>
        <p:grpSp>
          <p:nvGrpSpPr>
            <p:cNvPr id="89" name="Group 89"/>
            <p:cNvGrpSpPr>
              <a:grpSpLocks noChangeAspect="1"/>
            </p:cNvGrpSpPr>
            <p:nvPr/>
          </p:nvGrpSpPr>
          <p:grpSpPr bwMode="auto">
            <a:xfrm>
              <a:off x="6196188" y="1386620"/>
              <a:ext cx="874056" cy="474961"/>
              <a:chOff x="604" y="1942"/>
              <a:chExt cx="1706" cy="1132"/>
            </a:xfrm>
          </p:grpSpPr>
          <p:sp>
            <p:nvSpPr>
              <p:cNvPr id="126" name="Oval 90"/>
              <p:cNvSpPr>
                <a:spLocks noChangeAspect="1" noChangeArrowheads="1"/>
              </p:cNvSpPr>
              <p:nvPr/>
            </p:nvSpPr>
            <p:spPr bwMode="auto">
              <a:xfrm>
                <a:off x="757" y="2049"/>
                <a:ext cx="555" cy="497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2353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7" name="Oval 91"/>
              <p:cNvSpPr>
                <a:spLocks noChangeAspect="1" noChangeArrowheads="1"/>
              </p:cNvSpPr>
              <p:nvPr/>
            </p:nvSpPr>
            <p:spPr bwMode="auto">
              <a:xfrm>
                <a:off x="1112" y="1976"/>
                <a:ext cx="456" cy="43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823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8" name="Oval 92"/>
              <p:cNvSpPr>
                <a:spLocks noChangeAspect="1" noChangeArrowheads="1"/>
              </p:cNvSpPr>
              <p:nvPr/>
            </p:nvSpPr>
            <p:spPr bwMode="auto">
              <a:xfrm>
                <a:off x="1461" y="1942"/>
                <a:ext cx="375" cy="35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9" name="Oval 93"/>
              <p:cNvSpPr>
                <a:spLocks noChangeAspect="1" noChangeArrowheads="1"/>
              </p:cNvSpPr>
              <p:nvPr/>
            </p:nvSpPr>
            <p:spPr bwMode="auto">
              <a:xfrm>
                <a:off x="1708" y="1949"/>
                <a:ext cx="441" cy="41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0" name="Oval 94"/>
              <p:cNvSpPr>
                <a:spLocks noChangeAspect="1" noChangeArrowheads="1"/>
              </p:cNvSpPr>
              <p:nvPr/>
            </p:nvSpPr>
            <p:spPr bwMode="auto">
              <a:xfrm>
                <a:off x="1226" y="2626"/>
                <a:ext cx="503" cy="44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1" name="Oval 95"/>
              <p:cNvSpPr>
                <a:spLocks noChangeAspect="1" noChangeArrowheads="1"/>
              </p:cNvSpPr>
              <p:nvPr/>
            </p:nvSpPr>
            <p:spPr bwMode="auto">
              <a:xfrm>
                <a:off x="1574" y="2524"/>
                <a:ext cx="516" cy="41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2" name="Oval 96"/>
              <p:cNvSpPr>
                <a:spLocks noChangeAspect="1" noChangeArrowheads="1"/>
              </p:cNvSpPr>
              <p:nvPr/>
            </p:nvSpPr>
            <p:spPr bwMode="auto">
              <a:xfrm>
                <a:off x="1841" y="2269"/>
                <a:ext cx="469" cy="44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3" name="Oval 97"/>
              <p:cNvSpPr>
                <a:spLocks noChangeAspect="1" noChangeArrowheads="1"/>
              </p:cNvSpPr>
              <p:nvPr/>
            </p:nvSpPr>
            <p:spPr bwMode="auto">
              <a:xfrm>
                <a:off x="1842" y="2076"/>
                <a:ext cx="429" cy="389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4" name="Oval 98"/>
              <p:cNvSpPr>
                <a:spLocks noChangeAspect="1" noChangeArrowheads="1"/>
              </p:cNvSpPr>
              <p:nvPr/>
            </p:nvSpPr>
            <p:spPr bwMode="auto">
              <a:xfrm>
                <a:off x="823" y="2605"/>
                <a:ext cx="535" cy="4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2353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5" name="Oval 99"/>
              <p:cNvSpPr>
                <a:spLocks noChangeAspect="1" noChangeArrowheads="1"/>
              </p:cNvSpPr>
              <p:nvPr/>
            </p:nvSpPr>
            <p:spPr bwMode="auto">
              <a:xfrm>
                <a:off x="643" y="2560"/>
                <a:ext cx="347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5882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6" name="Oval 100"/>
              <p:cNvSpPr>
                <a:spLocks noChangeAspect="1" noChangeArrowheads="1"/>
              </p:cNvSpPr>
              <p:nvPr/>
            </p:nvSpPr>
            <p:spPr bwMode="auto">
              <a:xfrm>
                <a:off x="604" y="2316"/>
                <a:ext cx="348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902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7" name="Oval 101"/>
              <p:cNvSpPr>
                <a:spLocks noChangeAspect="1" noChangeArrowheads="1"/>
              </p:cNvSpPr>
              <p:nvPr/>
            </p:nvSpPr>
            <p:spPr bwMode="auto">
              <a:xfrm>
                <a:off x="1459" y="2282"/>
                <a:ext cx="516" cy="41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8" name="Oval 102"/>
              <p:cNvSpPr>
                <a:spLocks noChangeAspect="1" noChangeArrowheads="1"/>
              </p:cNvSpPr>
              <p:nvPr/>
            </p:nvSpPr>
            <p:spPr bwMode="auto">
              <a:xfrm>
                <a:off x="878" y="2416"/>
                <a:ext cx="375" cy="35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9" name="Oval 103"/>
              <p:cNvSpPr>
                <a:spLocks noChangeAspect="1" noChangeArrowheads="1"/>
              </p:cNvSpPr>
              <p:nvPr/>
            </p:nvSpPr>
            <p:spPr bwMode="auto">
              <a:xfrm>
                <a:off x="1158" y="2363"/>
                <a:ext cx="503" cy="44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40" name="Oval 104"/>
              <p:cNvSpPr>
                <a:spLocks noChangeAspect="1" noChangeArrowheads="1"/>
              </p:cNvSpPr>
              <p:nvPr/>
            </p:nvSpPr>
            <p:spPr bwMode="auto">
              <a:xfrm>
                <a:off x="1440" y="2177"/>
                <a:ext cx="347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5882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92" name="Group 358"/>
            <p:cNvGrpSpPr>
              <a:grpSpLocks/>
            </p:cNvGrpSpPr>
            <p:nvPr/>
          </p:nvGrpSpPr>
          <p:grpSpPr bwMode="auto">
            <a:xfrm rot="3520252">
              <a:off x="6419204" y="3103641"/>
              <a:ext cx="371694" cy="936000"/>
              <a:chOff x="4958" y="583"/>
              <a:chExt cx="271" cy="1381"/>
            </a:xfrm>
          </p:grpSpPr>
          <p:sp>
            <p:nvSpPr>
              <p:cNvPr id="101" name="Freeform 333"/>
              <p:cNvSpPr>
                <a:spLocks noChangeAspect="1"/>
              </p:cNvSpPr>
              <p:nvPr/>
            </p:nvSpPr>
            <p:spPr bwMode="auto">
              <a:xfrm>
                <a:off x="4958" y="585"/>
                <a:ext cx="267" cy="1350"/>
              </a:xfrm>
              <a:custGeom>
                <a:avLst/>
                <a:gdLst/>
                <a:ahLst/>
                <a:cxnLst>
                  <a:cxn ang="0">
                    <a:pos x="413" y="3086"/>
                  </a:cxn>
                  <a:cxn ang="0">
                    <a:pos x="464" y="3257"/>
                  </a:cxn>
                  <a:cxn ang="0">
                    <a:pos x="477" y="3377"/>
                  </a:cxn>
                  <a:cxn ang="0">
                    <a:pos x="648" y="3383"/>
                  </a:cxn>
                  <a:cxn ang="0">
                    <a:pos x="629" y="3257"/>
                  </a:cxn>
                  <a:cxn ang="0">
                    <a:pos x="628" y="3034"/>
                  </a:cxn>
                  <a:cxn ang="0">
                    <a:pos x="635" y="2584"/>
                  </a:cxn>
                  <a:cxn ang="0">
                    <a:pos x="647" y="1844"/>
                  </a:cxn>
                  <a:cxn ang="0">
                    <a:pos x="559" y="1193"/>
                  </a:cxn>
                  <a:cxn ang="0">
                    <a:pos x="300" y="237"/>
                  </a:cxn>
                  <a:cxn ang="0">
                    <a:pos x="268" y="29"/>
                  </a:cxn>
                  <a:cxn ang="0">
                    <a:pos x="116" y="60"/>
                  </a:cxn>
                  <a:cxn ang="0">
                    <a:pos x="135" y="263"/>
                  </a:cxn>
                  <a:cxn ang="0">
                    <a:pos x="90" y="673"/>
                  </a:cxn>
                  <a:cxn ang="0">
                    <a:pos x="11" y="1593"/>
                  </a:cxn>
                  <a:cxn ang="0">
                    <a:pos x="155" y="2313"/>
                  </a:cxn>
                  <a:cxn ang="0">
                    <a:pos x="413" y="3086"/>
                  </a:cxn>
                </a:cxnLst>
                <a:rect l="0" t="0" r="r" b="b"/>
                <a:pathLst>
                  <a:path w="673" h="3403">
                    <a:moveTo>
                      <a:pt x="413" y="3086"/>
                    </a:moveTo>
                    <a:cubicBezTo>
                      <a:pt x="465" y="3243"/>
                      <a:pt x="453" y="3209"/>
                      <a:pt x="464" y="3257"/>
                    </a:cubicBezTo>
                    <a:cubicBezTo>
                      <a:pt x="475" y="3305"/>
                      <a:pt x="446" y="3356"/>
                      <a:pt x="477" y="3377"/>
                    </a:cubicBezTo>
                    <a:cubicBezTo>
                      <a:pt x="508" y="3398"/>
                      <a:pt x="623" y="3403"/>
                      <a:pt x="648" y="3383"/>
                    </a:cubicBezTo>
                    <a:cubicBezTo>
                      <a:pt x="673" y="3363"/>
                      <a:pt x="632" y="3315"/>
                      <a:pt x="629" y="3257"/>
                    </a:cubicBezTo>
                    <a:cubicBezTo>
                      <a:pt x="626" y="3199"/>
                      <a:pt x="627" y="3146"/>
                      <a:pt x="628" y="3034"/>
                    </a:cubicBezTo>
                    <a:cubicBezTo>
                      <a:pt x="629" y="2922"/>
                      <a:pt x="632" y="2782"/>
                      <a:pt x="635" y="2584"/>
                    </a:cubicBezTo>
                    <a:cubicBezTo>
                      <a:pt x="638" y="2386"/>
                      <a:pt x="660" y="2076"/>
                      <a:pt x="647" y="1844"/>
                    </a:cubicBezTo>
                    <a:cubicBezTo>
                      <a:pt x="634" y="1612"/>
                      <a:pt x="617" y="1461"/>
                      <a:pt x="559" y="1193"/>
                    </a:cubicBezTo>
                    <a:cubicBezTo>
                      <a:pt x="501" y="925"/>
                      <a:pt x="349" y="431"/>
                      <a:pt x="300" y="237"/>
                    </a:cubicBezTo>
                    <a:cubicBezTo>
                      <a:pt x="251" y="43"/>
                      <a:pt x="299" y="58"/>
                      <a:pt x="268" y="29"/>
                    </a:cubicBezTo>
                    <a:cubicBezTo>
                      <a:pt x="237" y="0"/>
                      <a:pt x="138" y="21"/>
                      <a:pt x="116" y="60"/>
                    </a:cubicBezTo>
                    <a:cubicBezTo>
                      <a:pt x="94" y="99"/>
                      <a:pt x="139" y="161"/>
                      <a:pt x="135" y="263"/>
                    </a:cubicBezTo>
                    <a:cubicBezTo>
                      <a:pt x="131" y="365"/>
                      <a:pt x="111" y="451"/>
                      <a:pt x="90" y="673"/>
                    </a:cubicBezTo>
                    <a:cubicBezTo>
                      <a:pt x="69" y="895"/>
                      <a:pt x="0" y="1320"/>
                      <a:pt x="11" y="1593"/>
                    </a:cubicBezTo>
                    <a:cubicBezTo>
                      <a:pt x="22" y="1866"/>
                      <a:pt x="88" y="2064"/>
                      <a:pt x="155" y="2313"/>
                    </a:cubicBezTo>
                    <a:cubicBezTo>
                      <a:pt x="222" y="2562"/>
                      <a:pt x="361" y="2929"/>
                      <a:pt x="413" y="308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66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2" name="Freeform 334"/>
              <p:cNvSpPr>
                <a:spLocks noChangeAspect="1"/>
              </p:cNvSpPr>
              <p:nvPr/>
            </p:nvSpPr>
            <p:spPr bwMode="auto">
              <a:xfrm>
                <a:off x="4967" y="758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3" name="Freeform 335"/>
              <p:cNvSpPr>
                <a:spLocks noChangeAspect="1"/>
              </p:cNvSpPr>
              <p:nvPr/>
            </p:nvSpPr>
            <p:spPr bwMode="auto">
              <a:xfrm>
                <a:off x="5093" y="797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4" name="Freeform 336"/>
              <p:cNvSpPr>
                <a:spLocks noChangeAspect="1"/>
              </p:cNvSpPr>
              <p:nvPr/>
            </p:nvSpPr>
            <p:spPr bwMode="auto">
              <a:xfrm>
                <a:off x="5005" y="618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5" name="Freeform 337"/>
              <p:cNvSpPr>
                <a:spLocks noChangeAspect="1"/>
              </p:cNvSpPr>
              <p:nvPr/>
            </p:nvSpPr>
            <p:spPr bwMode="auto">
              <a:xfrm>
                <a:off x="5035" y="615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6" name="Freeform 338"/>
              <p:cNvSpPr>
                <a:spLocks noChangeAspect="1"/>
              </p:cNvSpPr>
              <p:nvPr/>
            </p:nvSpPr>
            <p:spPr bwMode="auto">
              <a:xfrm>
                <a:off x="5024" y="629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7" name="Freeform 339"/>
              <p:cNvSpPr>
                <a:spLocks noChangeAspect="1"/>
              </p:cNvSpPr>
              <p:nvPr/>
            </p:nvSpPr>
            <p:spPr bwMode="auto">
              <a:xfrm>
                <a:off x="5049" y="616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8" name="Freeform 340"/>
              <p:cNvSpPr>
                <a:spLocks noChangeAspect="1"/>
              </p:cNvSpPr>
              <p:nvPr/>
            </p:nvSpPr>
            <p:spPr bwMode="auto">
              <a:xfrm>
                <a:off x="5081" y="752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9" name="Freeform 341"/>
              <p:cNvSpPr>
                <a:spLocks noChangeAspect="1"/>
              </p:cNvSpPr>
              <p:nvPr/>
            </p:nvSpPr>
            <p:spPr bwMode="auto">
              <a:xfrm>
                <a:off x="5064" y="634"/>
                <a:ext cx="143" cy="1285"/>
              </a:xfrm>
              <a:custGeom>
                <a:avLst/>
                <a:gdLst/>
                <a:ahLst/>
                <a:cxnLst>
                  <a:cxn ang="0">
                    <a:pos x="354" y="3238"/>
                  </a:cxn>
                  <a:cxn ang="0">
                    <a:pos x="305" y="2731"/>
                  </a:cxn>
                  <a:cxn ang="0">
                    <a:pos x="222" y="1744"/>
                  </a:cxn>
                  <a:cxn ang="0">
                    <a:pos x="96" y="826"/>
                  </a:cxn>
                  <a:cxn ang="0">
                    <a:pos x="4" y="0"/>
                  </a:cxn>
                  <a:cxn ang="0">
                    <a:pos x="71" y="826"/>
                  </a:cxn>
                  <a:cxn ang="0">
                    <a:pos x="134" y="1750"/>
                  </a:cxn>
                  <a:cxn ang="0">
                    <a:pos x="279" y="2738"/>
                  </a:cxn>
                  <a:cxn ang="0">
                    <a:pos x="354" y="3238"/>
                  </a:cxn>
                </a:cxnLst>
                <a:rect l="0" t="0" r="r" b="b"/>
                <a:pathLst>
                  <a:path w="361" h="3238">
                    <a:moveTo>
                      <a:pt x="354" y="3238"/>
                    </a:moveTo>
                    <a:cubicBezTo>
                      <a:pt x="361" y="3237"/>
                      <a:pt x="327" y="2980"/>
                      <a:pt x="305" y="2731"/>
                    </a:cubicBezTo>
                    <a:cubicBezTo>
                      <a:pt x="283" y="2482"/>
                      <a:pt x="257" y="2061"/>
                      <a:pt x="222" y="1744"/>
                    </a:cubicBezTo>
                    <a:cubicBezTo>
                      <a:pt x="187" y="1427"/>
                      <a:pt x="132" y="1117"/>
                      <a:pt x="96" y="826"/>
                    </a:cubicBezTo>
                    <a:cubicBezTo>
                      <a:pt x="60" y="535"/>
                      <a:pt x="0" y="0"/>
                      <a:pt x="4" y="0"/>
                    </a:cubicBezTo>
                    <a:cubicBezTo>
                      <a:pt x="8" y="0"/>
                      <a:pt x="49" y="534"/>
                      <a:pt x="71" y="826"/>
                    </a:cubicBezTo>
                    <a:cubicBezTo>
                      <a:pt x="93" y="1118"/>
                      <a:pt x="99" y="1431"/>
                      <a:pt x="134" y="1750"/>
                    </a:cubicBezTo>
                    <a:cubicBezTo>
                      <a:pt x="169" y="2069"/>
                      <a:pt x="242" y="2490"/>
                      <a:pt x="279" y="2738"/>
                    </a:cubicBezTo>
                    <a:cubicBezTo>
                      <a:pt x="316" y="2986"/>
                      <a:pt x="339" y="3134"/>
                      <a:pt x="354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0" name="Freeform 342"/>
              <p:cNvSpPr>
                <a:spLocks noChangeAspect="1"/>
              </p:cNvSpPr>
              <p:nvPr/>
            </p:nvSpPr>
            <p:spPr bwMode="auto">
              <a:xfrm>
                <a:off x="4963" y="747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45C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1" name="Freeform 343"/>
              <p:cNvSpPr>
                <a:spLocks noChangeAspect="1"/>
              </p:cNvSpPr>
              <p:nvPr/>
            </p:nvSpPr>
            <p:spPr bwMode="auto">
              <a:xfrm>
                <a:off x="4980" y="777"/>
                <a:ext cx="156" cy="1034"/>
              </a:xfrm>
              <a:custGeom>
                <a:avLst/>
                <a:gdLst/>
                <a:ahLst/>
                <a:cxnLst>
                  <a:cxn ang="0">
                    <a:pos x="39" y="643"/>
                  </a:cxn>
                  <a:cxn ang="0">
                    <a:pos x="7" y="1206"/>
                  </a:cxn>
                  <a:cxn ang="0">
                    <a:pos x="83" y="1630"/>
                  </a:cxn>
                  <a:cxn ang="0">
                    <a:pos x="279" y="2295"/>
                  </a:cxn>
                  <a:cxn ang="0">
                    <a:pos x="387" y="2560"/>
                  </a:cxn>
                  <a:cxn ang="0">
                    <a:pos x="244" y="2023"/>
                  </a:cxn>
                  <a:cxn ang="0">
                    <a:pos x="111" y="1288"/>
                  </a:cxn>
                  <a:cxn ang="0">
                    <a:pos x="98" y="440"/>
                  </a:cxn>
                  <a:cxn ang="0">
                    <a:pos x="121" y="16"/>
                  </a:cxn>
                  <a:cxn ang="0">
                    <a:pos x="83" y="345"/>
                  </a:cxn>
                  <a:cxn ang="0">
                    <a:pos x="39" y="643"/>
                  </a:cxn>
                </a:cxnLst>
                <a:rect l="0" t="0" r="r" b="b"/>
                <a:pathLst>
                  <a:path w="393" h="2605">
                    <a:moveTo>
                      <a:pt x="39" y="643"/>
                    </a:moveTo>
                    <a:cubicBezTo>
                      <a:pt x="26" y="786"/>
                      <a:pt x="0" y="1042"/>
                      <a:pt x="7" y="1206"/>
                    </a:cubicBezTo>
                    <a:cubicBezTo>
                      <a:pt x="14" y="1370"/>
                      <a:pt x="38" y="1449"/>
                      <a:pt x="83" y="1630"/>
                    </a:cubicBezTo>
                    <a:cubicBezTo>
                      <a:pt x="128" y="1811"/>
                      <a:pt x="228" y="2140"/>
                      <a:pt x="279" y="2295"/>
                    </a:cubicBezTo>
                    <a:cubicBezTo>
                      <a:pt x="330" y="2450"/>
                      <a:pt x="393" y="2605"/>
                      <a:pt x="387" y="2560"/>
                    </a:cubicBezTo>
                    <a:cubicBezTo>
                      <a:pt x="381" y="2515"/>
                      <a:pt x="290" y="2235"/>
                      <a:pt x="244" y="2023"/>
                    </a:cubicBezTo>
                    <a:cubicBezTo>
                      <a:pt x="198" y="1811"/>
                      <a:pt x="135" y="1552"/>
                      <a:pt x="111" y="1288"/>
                    </a:cubicBezTo>
                    <a:cubicBezTo>
                      <a:pt x="87" y="1024"/>
                      <a:pt x="96" y="652"/>
                      <a:pt x="98" y="440"/>
                    </a:cubicBezTo>
                    <a:cubicBezTo>
                      <a:pt x="100" y="228"/>
                      <a:pt x="123" y="32"/>
                      <a:pt x="121" y="16"/>
                    </a:cubicBezTo>
                    <a:cubicBezTo>
                      <a:pt x="119" y="0"/>
                      <a:pt x="97" y="241"/>
                      <a:pt x="83" y="345"/>
                    </a:cubicBezTo>
                    <a:cubicBezTo>
                      <a:pt x="69" y="449"/>
                      <a:pt x="52" y="500"/>
                      <a:pt x="39" y="64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2" name="Freeform 344"/>
              <p:cNvSpPr>
                <a:spLocks noChangeAspect="1"/>
              </p:cNvSpPr>
              <p:nvPr/>
            </p:nvSpPr>
            <p:spPr bwMode="auto">
              <a:xfrm>
                <a:off x="4991" y="739"/>
                <a:ext cx="160" cy="1035"/>
              </a:xfrm>
              <a:custGeom>
                <a:avLst/>
                <a:gdLst/>
                <a:ahLst/>
                <a:cxnLst>
                  <a:cxn ang="0">
                    <a:pos x="48" y="651"/>
                  </a:cxn>
                  <a:cxn ang="0">
                    <a:pos x="7" y="1227"/>
                  </a:cxn>
                  <a:cxn ang="0">
                    <a:pos x="92" y="1638"/>
                  </a:cxn>
                  <a:cxn ang="0">
                    <a:pos x="288" y="2303"/>
                  </a:cxn>
                  <a:cxn ang="0">
                    <a:pos x="396" y="2568"/>
                  </a:cxn>
                  <a:cxn ang="0">
                    <a:pos x="253" y="2057"/>
                  </a:cxn>
                  <a:cxn ang="0">
                    <a:pos x="95" y="1240"/>
                  </a:cxn>
                  <a:cxn ang="0">
                    <a:pos x="102" y="500"/>
                  </a:cxn>
                  <a:cxn ang="0">
                    <a:pos x="130" y="24"/>
                  </a:cxn>
                  <a:cxn ang="0">
                    <a:pos x="92" y="353"/>
                  </a:cxn>
                  <a:cxn ang="0">
                    <a:pos x="48" y="651"/>
                  </a:cxn>
                </a:cxnLst>
                <a:rect l="0" t="0" r="r" b="b"/>
                <a:pathLst>
                  <a:path w="402" h="2609">
                    <a:moveTo>
                      <a:pt x="48" y="651"/>
                    </a:moveTo>
                    <a:cubicBezTo>
                      <a:pt x="34" y="797"/>
                      <a:pt x="0" y="1063"/>
                      <a:pt x="7" y="1227"/>
                    </a:cubicBezTo>
                    <a:cubicBezTo>
                      <a:pt x="14" y="1391"/>
                      <a:pt x="45" y="1459"/>
                      <a:pt x="92" y="1638"/>
                    </a:cubicBezTo>
                    <a:cubicBezTo>
                      <a:pt x="139" y="1817"/>
                      <a:pt x="237" y="2148"/>
                      <a:pt x="288" y="2303"/>
                    </a:cubicBezTo>
                    <a:cubicBezTo>
                      <a:pt x="339" y="2458"/>
                      <a:pt x="402" y="2609"/>
                      <a:pt x="396" y="2568"/>
                    </a:cubicBezTo>
                    <a:cubicBezTo>
                      <a:pt x="390" y="2527"/>
                      <a:pt x="303" y="2278"/>
                      <a:pt x="253" y="2057"/>
                    </a:cubicBezTo>
                    <a:cubicBezTo>
                      <a:pt x="203" y="1836"/>
                      <a:pt x="120" y="1499"/>
                      <a:pt x="95" y="1240"/>
                    </a:cubicBezTo>
                    <a:cubicBezTo>
                      <a:pt x="70" y="981"/>
                      <a:pt x="96" y="703"/>
                      <a:pt x="102" y="500"/>
                    </a:cubicBezTo>
                    <a:cubicBezTo>
                      <a:pt x="108" y="297"/>
                      <a:pt x="132" y="48"/>
                      <a:pt x="130" y="24"/>
                    </a:cubicBezTo>
                    <a:cubicBezTo>
                      <a:pt x="128" y="0"/>
                      <a:pt x="106" y="249"/>
                      <a:pt x="92" y="353"/>
                    </a:cubicBezTo>
                    <a:cubicBezTo>
                      <a:pt x="78" y="457"/>
                      <a:pt x="61" y="508"/>
                      <a:pt x="48" y="65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3" name="Freeform 345"/>
              <p:cNvSpPr>
                <a:spLocks noChangeAspect="1"/>
              </p:cNvSpPr>
              <p:nvPr/>
            </p:nvSpPr>
            <p:spPr bwMode="auto">
              <a:xfrm>
                <a:off x="5011" y="731"/>
                <a:ext cx="155" cy="1038"/>
              </a:xfrm>
              <a:custGeom>
                <a:avLst/>
                <a:gdLst/>
                <a:ahLst/>
                <a:cxnLst>
                  <a:cxn ang="0">
                    <a:pos x="39" y="659"/>
                  </a:cxn>
                  <a:cxn ang="0">
                    <a:pos x="7" y="1222"/>
                  </a:cxn>
                  <a:cxn ang="0">
                    <a:pos x="83" y="1646"/>
                  </a:cxn>
                  <a:cxn ang="0">
                    <a:pos x="279" y="2311"/>
                  </a:cxn>
                  <a:cxn ang="0">
                    <a:pos x="387" y="2576"/>
                  </a:cxn>
                  <a:cxn ang="0">
                    <a:pos x="267" y="2071"/>
                  </a:cxn>
                  <a:cxn ang="0">
                    <a:pos x="115" y="1349"/>
                  </a:cxn>
                  <a:cxn ang="0">
                    <a:pos x="96" y="552"/>
                  </a:cxn>
                  <a:cxn ang="0">
                    <a:pos x="121" y="32"/>
                  </a:cxn>
                  <a:cxn ang="0">
                    <a:pos x="83" y="361"/>
                  </a:cxn>
                  <a:cxn ang="0">
                    <a:pos x="39" y="659"/>
                  </a:cxn>
                </a:cxnLst>
                <a:rect l="0" t="0" r="r" b="b"/>
                <a:pathLst>
                  <a:path w="389" h="2616">
                    <a:moveTo>
                      <a:pt x="39" y="659"/>
                    </a:moveTo>
                    <a:cubicBezTo>
                      <a:pt x="26" y="802"/>
                      <a:pt x="0" y="1058"/>
                      <a:pt x="7" y="1222"/>
                    </a:cubicBezTo>
                    <a:cubicBezTo>
                      <a:pt x="14" y="1386"/>
                      <a:pt x="38" y="1465"/>
                      <a:pt x="83" y="1646"/>
                    </a:cubicBezTo>
                    <a:cubicBezTo>
                      <a:pt x="128" y="1827"/>
                      <a:pt x="228" y="2156"/>
                      <a:pt x="279" y="2311"/>
                    </a:cubicBezTo>
                    <a:cubicBezTo>
                      <a:pt x="330" y="2466"/>
                      <a:pt x="389" y="2616"/>
                      <a:pt x="387" y="2576"/>
                    </a:cubicBezTo>
                    <a:cubicBezTo>
                      <a:pt x="385" y="2536"/>
                      <a:pt x="312" y="2275"/>
                      <a:pt x="267" y="2071"/>
                    </a:cubicBezTo>
                    <a:cubicBezTo>
                      <a:pt x="222" y="1867"/>
                      <a:pt x="143" y="1602"/>
                      <a:pt x="115" y="1349"/>
                    </a:cubicBezTo>
                    <a:cubicBezTo>
                      <a:pt x="87" y="1096"/>
                      <a:pt x="95" y="771"/>
                      <a:pt x="96" y="552"/>
                    </a:cubicBezTo>
                    <a:cubicBezTo>
                      <a:pt x="97" y="333"/>
                      <a:pt x="123" y="64"/>
                      <a:pt x="121" y="32"/>
                    </a:cubicBezTo>
                    <a:cubicBezTo>
                      <a:pt x="119" y="0"/>
                      <a:pt x="97" y="257"/>
                      <a:pt x="83" y="361"/>
                    </a:cubicBezTo>
                    <a:cubicBezTo>
                      <a:pt x="69" y="465"/>
                      <a:pt x="52" y="516"/>
                      <a:pt x="39" y="6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C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4" name="Freeform 346"/>
              <p:cNvSpPr>
                <a:spLocks noChangeAspect="1"/>
              </p:cNvSpPr>
              <p:nvPr/>
            </p:nvSpPr>
            <p:spPr bwMode="auto">
              <a:xfrm>
                <a:off x="5014" y="621"/>
                <a:ext cx="142" cy="1286"/>
              </a:xfrm>
              <a:custGeom>
                <a:avLst/>
                <a:gdLst/>
                <a:ahLst/>
                <a:cxnLst>
                  <a:cxn ang="0">
                    <a:pos x="356" y="3241"/>
                  </a:cxn>
                  <a:cxn ang="0">
                    <a:pos x="311" y="2746"/>
                  </a:cxn>
                  <a:cxn ang="0">
                    <a:pos x="229" y="1772"/>
                  </a:cxn>
                  <a:cxn ang="0">
                    <a:pos x="108" y="848"/>
                  </a:cxn>
                  <a:cxn ang="0">
                    <a:pos x="6" y="3"/>
                  </a:cxn>
                  <a:cxn ang="0">
                    <a:pos x="70" y="829"/>
                  </a:cxn>
                  <a:cxn ang="0">
                    <a:pos x="134" y="1810"/>
                  </a:cxn>
                  <a:cxn ang="0">
                    <a:pos x="286" y="2740"/>
                  </a:cxn>
                  <a:cxn ang="0">
                    <a:pos x="356" y="3241"/>
                  </a:cxn>
                </a:cxnLst>
                <a:rect l="0" t="0" r="r" b="b"/>
                <a:pathLst>
                  <a:path w="360" h="3242">
                    <a:moveTo>
                      <a:pt x="356" y="3241"/>
                    </a:moveTo>
                    <a:cubicBezTo>
                      <a:pt x="360" y="3242"/>
                      <a:pt x="332" y="2991"/>
                      <a:pt x="311" y="2746"/>
                    </a:cubicBezTo>
                    <a:cubicBezTo>
                      <a:pt x="290" y="2501"/>
                      <a:pt x="263" y="2088"/>
                      <a:pt x="229" y="1772"/>
                    </a:cubicBezTo>
                    <a:cubicBezTo>
                      <a:pt x="195" y="1456"/>
                      <a:pt x="145" y="1143"/>
                      <a:pt x="108" y="848"/>
                    </a:cubicBezTo>
                    <a:cubicBezTo>
                      <a:pt x="71" y="553"/>
                      <a:pt x="12" y="6"/>
                      <a:pt x="6" y="3"/>
                    </a:cubicBezTo>
                    <a:cubicBezTo>
                      <a:pt x="0" y="0"/>
                      <a:pt x="49" y="528"/>
                      <a:pt x="70" y="829"/>
                    </a:cubicBezTo>
                    <a:cubicBezTo>
                      <a:pt x="91" y="1130"/>
                      <a:pt x="98" y="1492"/>
                      <a:pt x="134" y="1810"/>
                    </a:cubicBezTo>
                    <a:cubicBezTo>
                      <a:pt x="170" y="2128"/>
                      <a:pt x="249" y="2502"/>
                      <a:pt x="286" y="2740"/>
                    </a:cubicBezTo>
                    <a:cubicBezTo>
                      <a:pt x="323" y="2978"/>
                      <a:pt x="342" y="3137"/>
                      <a:pt x="356" y="324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5" name="Freeform 347"/>
              <p:cNvSpPr>
                <a:spLocks noChangeAspect="1"/>
              </p:cNvSpPr>
              <p:nvPr/>
            </p:nvSpPr>
            <p:spPr bwMode="auto">
              <a:xfrm>
                <a:off x="5061" y="781"/>
                <a:ext cx="135" cy="1056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864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6" name="Freeform 348"/>
              <p:cNvSpPr>
                <a:spLocks noChangeAspect="1"/>
              </p:cNvSpPr>
              <p:nvPr/>
            </p:nvSpPr>
            <p:spPr bwMode="auto">
              <a:xfrm>
                <a:off x="5028" y="801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7" name="Freeform 349"/>
              <p:cNvSpPr>
                <a:spLocks noChangeAspect="1"/>
              </p:cNvSpPr>
              <p:nvPr/>
            </p:nvSpPr>
            <p:spPr bwMode="auto">
              <a:xfrm>
                <a:off x="5066" y="623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8" name="Freeform 350"/>
              <p:cNvSpPr>
                <a:spLocks noChangeAspect="1"/>
              </p:cNvSpPr>
              <p:nvPr/>
            </p:nvSpPr>
            <p:spPr bwMode="auto">
              <a:xfrm>
                <a:off x="5051" y="615"/>
                <a:ext cx="143" cy="1286"/>
              </a:xfrm>
              <a:custGeom>
                <a:avLst/>
                <a:gdLst/>
                <a:ahLst/>
                <a:cxnLst>
                  <a:cxn ang="0">
                    <a:pos x="353" y="3240"/>
                  </a:cxn>
                  <a:cxn ang="0">
                    <a:pos x="305" y="2737"/>
                  </a:cxn>
                  <a:cxn ang="0">
                    <a:pos x="223" y="1743"/>
                  </a:cxn>
                  <a:cxn ang="0">
                    <a:pos x="103" y="813"/>
                  </a:cxn>
                  <a:cxn ang="0">
                    <a:pos x="3" y="2"/>
                  </a:cxn>
                  <a:cxn ang="0">
                    <a:pos x="84" y="826"/>
                  </a:cxn>
                  <a:cxn ang="0">
                    <a:pos x="147" y="1743"/>
                  </a:cxn>
                  <a:cxn ang="0">
                    <a:pos x="280" y="2731"/>
                  </a:cxn>
                  <a:cxn ang="0">
                    <a:pos x="353" y="3240"/>
                  </a:cxn>
                </a:cxnLst>
                <a:rect l="0" t="0" r="r" b="b"/>
                <a:pathLst>
                  <a:path w="360" h="3240">
                    <a:moveTo>
                      <a:pt x="353" y="3240"/>
                    </a:moveTo>
                    <a:cubicBezTo>
                      <a:pt x="360" y="3240"/>
                      <a:pt x="327" y="2986"/>
                      <a:pt x="305" y="2737"/>
                    </a:cubicBezTo>
                    <a:cubicBezTo>
                      <a:pt x="283" y="2488"/>
                      <a:pt x="257" y="2064"/>
                      <a:pt x="223" y="1743"/>
                    </a:cubicBezTo>
                    <a:cubicBezTo>
                      <a:pt x="189" y="1422"/>
                      <a:pt x="140" y="1103"/>
                      <a:pt x="103" y="813"/>
                    </a:cubicBezTo>
                    <a:cubicBezTo>
                      <a:pt x="66" y="523"/>
                      <a:pt x="6" y="0"/>
                      <a:pt x="3" y="2"/>
                    </a:cubicBezTo>
                    <a:cubicBezTo>
                      <a:pt x="0" y="4"/>
                      <a:pt x="60" y="536"/>
                      <a:pt x="84" y="826"/>
                    </a:cubicBezTo>
                    <a:cubicBezTo>
                      <a:pt x="108" y="1116"/>
                      <a:pt x="114" y="1426"/>
                      <a:pt x="147" y="1743"/>
                    </a:cubicBezTo>
                    <a:cubicBezTo>
                      <a:pt x="180" y="2060"/>
                      <a:pt x="246" y="2482"/>
                      <a:pt x="280" y="2731"/>
                    </a:cubicBezTo>
                    <a:cubicBezTo>
                      <a:pt x="314" y="2980"/>
                      <a:pt x="338" y="3134"/>
                      <a:pt x="353" y="32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9" name="Freeform 351"/>
              <p:cNvSpPr>
                <a:spLocks noChangeAspect="1"/>
              </p:cNvSpPr>
              <p:nvPr/>
            </p:nvSpPr>
            <p:spPr bwMode="auto">
              <a:xfrm>
                <a:off x="5033" y="621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0" name="Freeform 352"/>
              <p:cNvSpPr>
                <a:spLocks noChangeAspect="1"/>
              </p:cNvSpPr>
              <p:nvPr/>
            </p:nvSpPr>
            <p:spPr bwMode="auto">
              <a:xfrm>
                <a:off x="5004" y="623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1" name="Freeform 353"/>
              <p:cNvSpPr>
                <a:spLocks noChangeAspect="1"/>
              </p:cNvSpPr>
              <p:nvPr/>
            </p:nvSpPr>
            <p:spPr bwMode="auto">
              <a:xfrm>
                <a:off x="5067" y="627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2" name="Freeform 354"/>
              <p:cNvSpPr>
                <a:spLocks noChangeAspect="1"/>
              </p:cNvSpPr>
              <p:nvPr/>
            </p:nvSpPr>
            <p:spPr bwMode="auto">
              <a:xfrm>
                <a:off x="5044" y="625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3" name="Freeform 355"/>
              <p:cNvSpPr>
                <a:spLocks noChangeAspect="1"/>
              </p:cNvSpPr>
              <p:nvPr/>
            </p:nvSpPr>
            <p:spPr bwMode="auto">
              <a:xfrm>
                <a:off x="5022" y="679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4" name="Freeform 356"/>
              <p:cNvSpPr>
                <a:spLocks noChangeAspect="1"/>
              </p:cNvSpPr>
              <p:nvPr/>
            </p:nvSpPr>
            <p:spPr bwMode="auto">
              <a:xfrm>
                <a:off x="5103" y="1729"/>
                <a:ext cx="126" cy="214"/>
              </a:xfrm>
              <a:custGeom>
                <a:avLst/>
                <a:gdLst/>
                <a:ahLst/>
                <a:cxnLst>
                  <a:cxn ang="0">
                    <a:pos x="5" y="56"/>
                  </a:cxn>
                  <a:cxn ang="0">
                    <a:pos x="93" y="385"/>
                  </a:cxn>
                  <a:cxn ang="0">
                    <a:pos x="99" y="493"/>
                  </a:cxn>
                  <a:cxn ang="0">
                    <a:pos x="207" y="537"/>
                  </a:cxn>
                  <a:cxn ang="0">
                    <a:pos x="308" y="474"/>
                  </a:cxn>
                  <a:cxn ang="0">
                    <a:pos x="264" y="373"/>
                  </a:cxn>
                  <a:cxn ang="0">
                    <a:pos x="258" y="44"/>
                  </a:cxn>
                  <a:cxn ang="0">
                    <a:pos x="151" y="107"/>
                  </a:cxn>
                  <a:cxn ang="0">
                    <a:pos x="5" y="56"/>
                  </a:cxn>
                </a:cxnLst>
                <a:rect l="0" t="0" r="r" b="b"/>
                <a:pathLst>
                  <a:path w="318" h="540">
                    <a:moveTo>
                      <a:pt x="5" y="56"/>
                    </a:moveTo>
                    <a:cubicBezTo>
                      <a:pt x="0" y="111"/>
                      <a:pt x="77" y="312"/>
                      <a:pt x="93" y="385"/>
                    </a:cubicBezTo>
                    <a:cubicBezTo>
                      <a:pt x="109" y="458"/>
                      <a:pt x="80" y="468"/>
                      <a:pt x="99" y="493"/>
                    </a:cubicBezTo>
                    <a:cubicBezTo>
                      <a:pt x="118" y="518"/>
                      <a:pt x="172" y="540"/>
                      <a:pt x="207" y="537"/>
                    </a:cubicBezTo>
                    <a:cubicBezTo>
                      <a:pt x="242" y="534"/>
                      <a:pt x="298" y="501"/>
                      <a:pt x="308" y="474"/>
                    </a:cubicBezTo>
                    <a:cubicBezTo>
                      <a:pt x="318" y="447"/>
                      <a:pt x="272" y="445"/>
                      <a:pt x="264" y="373"/>
                    </a:cubicBezTo>
                    <a:cubicBezTo>
                      <a:pt x="256" y="301"/>
                      <a:pt x="277" y="88"/>
                      <a:pt x="258" y="44"/>
                    </a:cubicBezTo>
                    <a:cubicBezTo>
                      <a:pt x="239" y="0"/>
                      <a:pt x="193" y="105"/>
                      <a:pt x="151" y="107"/>
                    </a:cubicBezTo>
                    <a:cubicBezTo>
                      <a:pt x="109" y="109"/>
                      <a:pt x="35" y="67"/>
                      <a:pt x="5" y="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alpha val="39000"/>
                    </a:srgbClr>
                  </a:gs>
                  <a:gs pos="100000">
                    <a:srgbClr val="FFFF66">
                      <a:gamma/>
                      <a:shade val="89020"/>
                      <a:invGamma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5" name="Freeform 357"/>
              <p:cNvSpPr>
                <a:spLocks noChangeAspect="1"/>
              </p:cNvSpPr>
              <p:nvPr/>
            </p:nvSpPr>
            <p:spPr bwMode="auto">
              <a:xfrm>
                <a:off x="4996" y="583"/>
                <a:ext cx="108" cy="223"/>
              </a:xfrm>
              <a:custGeom>
                <a:avLst/>
                <a:gdLst/>
                <a:ahLst/>
                <a:cxnLst>
                  <a:cxn ang="0">
                    <a:pos x="84" y="6"/>
                  </a:cxn>
                  <a:cxn ang="0">
                    <a:pos x="179" y="38"/>
                  </a:cxn>
                  <a:cxn ang="0">
                    <a:pos x="193" y="139"/>
                  </a:cxn>
                  <a:cxn ang="0">
                    <a:pos x="204" y="234"/>
                  </a:cxn>
                  <a:cxn ang="0">
                    <a:pos x="262" y="494"/>
                  </a:cxn>
                  <a:cxn ang="0">
                    <a:pos x="136" y="468"/>
                  </a:cxn>
                  <a:cxn ang="0">
                    <a:pos x="28" y="519"/>
                  </a:cxn>
                  <a:cxn ang="0">
                    <a:pos x="34" y="202"/>
                  </a:cxn>
                  <a:cxn ang="0">
                    <a:pos x="8" y="76"/>
                  </a:cxn>
                  <a:cxn ang="0">
                    <a:pos x="84" y="6"/>
                  </a:cxn>
                </a:cxnLst>
                <a:rect l="0" t="0" r="r" b="b"/>
                <a:pathLst>
                  <a:path w="273" h="563">
                    <a:moveTo>
                      <a:pt x="84" y="6"/>
                    </a:moveTo>
                    <a:cubicBezTo>
                      <a:pt x="112" y="0"/>
                      <a:pt x="161" y="16"/>
                      <a:pt x="179" y="38"/>
                    </a:cubicBezTo>
                    <a:cubicBezTo>
                      <a:pt x="197" y="60"/>
                      <a:pt x="189" y="106"/>
                      <a:pt x="193" y="139"/>
                    </a:cubicBezTo>
                    <a:cubicBezTo>
                      <a:pt x="197" y="172"/>
                      <a:pt x="193" y="175"/>
                      <a:pt x="204" y="234"/>
                    </a:cubicBezTo>
                    <a:cubicBezTo>
                      <a:pt x="215" y="293"/>
                      <a:pt x="273" y="455"/>
                      <a:pt x="262" y="494"/>
                    </a:cubicBezTo>
                    <a:cubicBezTo>
                      <a:pt x="251" y="533"/>
                      <a:pt x="175" y="464"/>
                      <a:pt x="136" y="468"/>
                    </a:cubicBezTo>
                    <a:cubicBezTo>
                      <a:pt x="97" y="472"/>
                      <a:pt x="45" y="563"/>
                      <a:pt x="28" y="519"/>
                    </a:cubicBezTo>
                    <a:cubicBezTo>
                      <a:pt x="11" y="475"/>
                      <a:pt x="37" y="276"/>
                      <a:pt x="34" y="202"/>
                    </a:cubicBezTo>
                    <a:cubicBezTo>
                      <a:pt x="31" y="128"/>
                      <a:pt x="0" y="109"/>
                      <a:pt x="8" y="76"/>
                    </a:cubicBezTo>
                    <a:cubicBezTo>
                      <a:pt x="16" y="43"/>
                      <a:pt x="56" y="13"/>
                      <a:pt x="84" y="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gamma/>
                      <a:shade val="85882"/>
                      <a:invGamma/>
                    </a:srgbClr>
                  </a:gs>
                  <a:gs pos="100000">
                    <a:srgbClr val="FFFF66">
                      <a:alpha val="50000"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</p:grpSp>
        <p:cxnSp>
          <p:nvCxnSpPr>
            <p:cNvPr id="95" name="Straight Arrow Connector 94"/>
            <p:cNvCxnSpPr/>
            <p:nvPr/>
          </p:nvCxnSpPr>
          <p:spPr>
            <a:xfrm>
              <a:off x="7164000" y="1568561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7164000" y="2560933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7164000" y="3489510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7632000" y="1411547"/>
              <a:ext cx="880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Obesity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32000" y="2382652"/>
              <a:ext cx="854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NAFLD</a:t>
              </a:r>
            </a:p>
            <a:p>
              <a:pPr algn="ctr"/>
              <a:r>
                <a:rPr lang="en-US" sz="1600" dirty="0">
                  <a:latin typeface="Arial"/>
                  <a:cs typeface="Arial"/>
                </a:rPr>
                <a:t>HCC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632000" y="3311229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T2D</a:t>
              </a:r>
            </a:p>
          </p:txBody>
        </p:sp>
      </p:grpSp>
      <p:sp>
        <p:nvSpPr>
          <p:cNvPr id="159" name="Rectangle 158"/>
          <p:cNvSpPr/>
          <p:nvPr/>
        </p:nvSpPr>
        <p:spPr>
          <a:xfrm>
            <a:off x="4896544" y="6018664"/>
            <a:ext cx="44279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Nature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</a:p>
          <a:p>
            <a:r>
              <a:rPr lang="en-GB" sz="1400" dirty="0">
                <a:latin typeface="Helvetica" pitchFamily="34" charset="0"/>
              </a:rPr>
              <a:t>Kampf &amp; Mardinoglu et. al (2014), Faseb J, </a:t>
            </a:r>
            <a:r>
              <a:rPr lang="en-GB" sz="1400" b="1" dirty="0">
                <a:latin typeface="Helvetica" pitchFamily="34" charset="0"/>
              </a:rPr>
              <a:t>28</a:t>
            </a:r>
            <a:r>
              <a:rPr lang="en-GB" sz="1400" dirty="0">
                <a:latin typeface="Helvetica" pitchFamily="34" charset="0"/>
              </a:rPr>
              <a:t>: 2901</a:t>
            </a:r>
          </a:p>
          <a:p>
            <a:r>
              <a:rPr lang="en-GB" sz="1400" dirty="0" err="1">
                <a:latin typeface="Helvetica" pitchFamily="34" charset="0"/>
              </a:rPr>
              <a:t>Varemo</a:t>
            </a:r>
            <a:r>
              <a:rPr lang="en-GB" sz="1400" dirty="0">
                <a:latin typeface="Helvetica" pitchFamily="34" charset="0"/>
              </a:rPr>
              <a:t> et. al (2015), </a:t>
            </a:r>
            <a:r>
              <a:rPr lang="en-US" sz="1400" dirty="0">
                <a:latin typeface="Helvetica" pitchFamily="34" charset="0"/>
              </a:rPr>
              <a:t>Cell Rep, </a:t>
            </a:r>
            <a:r>
              <a:rPr lang="en-US" sz="1400" b="1" dirty="0">
                <a:latin typeface="Helvetica" pitchFamily="34" charset="0"/>
              </a:rPr>
              <a:t>11</a:t>
            </a:r>
            <a:r>
              <a:rPr lang="en-US" sz="1400" dirty="0">
                <a:latin typeface="Helvetica" pitchFamily="34" charset="0"/>
              </a:rPr>
              <a:t>: 921-933</a:t>
            </a:r>
          </a:p>
        </p:txBody>
      </p:sp>
    </p:spTree>
    <p:extLst>
      <p:ext uri="{BB962C8B-B14F-4D97-AF65-F5344CB8AC3E}">
        <p14:creationId xmlns:p14="http://schemas.microsoft.com/office/powerpoint/2010/main" val="11566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808490" y="462133"/>
            <a:ext cx="674635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NAFLD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587" y="985353"/>
            <a:ext cx="376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Increased</a:t>
            </a:r>
            <a:r>
              <a:rPr lang="en-GB" dirty="0"/>
              <a:t> Fat synthesis, DNL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Increased</a:t>
            </a:r>
            <a:r>
              <a:rPr lang="en-GB" dirty="0"/>
              <a:t> Fat uptake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</a:rPr>
              <a:t>Decreased</a:t>
            </a:r>
            <a:r>
              <a:rPr lang="en-GB" dirty="0"/>
              <a:t> Fat oxidation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</a:rPr>
              <a:t>Decreased</a:t>
            </a:r>
            <a:r>
              <a:rPr lang="en-GB" dirty="0"/>
              <a:t> VLDL Secretion</a:t>
            </a:r>
            <a:endParaRPr lang="sv-SE" dirty="0"/>
          </a:p>
        </p:txBody>
      </p:sp>
      <p:pic>
        <p:nvPicPr>
          <p:cNvPr id="1028" name="Picture 4" descr="http://www.rayur.com/wp-content/uploads/2012/06/Fatty-li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670" y="2199330"/>
            <a:ext cx="6045958" cy="4119890"/>
          </a:xfrm>
          <a:prstGeom prst="rect">
            <a:avLst/>
          </a:prstGeom>
          <a:noFill/>
        </p:spPr>
      </p:pic>
      <p:sp>
        <p:nvSpPr>
          <p:cNvPr id="8" name="Slide Number Placeholder 2"/>
          <p:cNvSpPr txBox="1">
            <a:spLocks/>
          </p:cNvSpPr>
          <p:nvPr/>
        </p:nvSpPr>
        <p:spPr>
          <a:xfrm>
            <a:off x="8752428" y="6435006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3828" y="6427670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0874" y="26703"/>
            <a:ext cx="7641686" cy="81203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Functional Hepatocyte Model, </a:t>
            </a:r>
            <a:r>
              <a:rPr lang="en-US" sz="2800" b="1" i="1" dirty="0">
                <a:solidFill>
                  <a:srgbClr val="0000FF"/>
                </a:solidFill>
                <a:ea typeface="+mj-ea"/>
                <a:cs typeface="Arial"/>
              </a:rPr>
              <a:t>iHepatocytes2322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798" y="1032841"/>
            <a:ext cx="8487682" cy="52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94915"/>
            <a:ext cx="627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81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9392" y="210627"/>
            <a:ext cx="6841120" cy="81203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Metabolic differences in NASH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98548"/>
            <a:ext cx="7346292" cy="55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289347" y="1827887"/>
            <a:ext cx="850605" cy="34024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0" y="6568428"/>
            <a:ext cx="627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744796" y="2540575"/>
            <a:ext cx="18288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Helvetica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569736" y="1626175"/>
            <a:ext cx="378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377986" y="1626175"/>
            <a:ext cx="126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698190" y="1638246"/>
            <a:ext cx="126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pic>
        <p:nvPicPr>
          <p:cNvPr id="11" name="Picture 2" descr="http://www.austinkleon.com/wp-content/uploads/2008/02/stick_figur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2" y="1450268"/>
            <a:ext cx="806398" cy="8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51376" y="2375771"/>
            <a:ext cx="198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34" charset="0"/>
              </a:rPr>
              <a:t>d3-leucine and d5-glycerol</a:t>
            </a:r>
          </a:p>
          <a:p>
            <a:pPr algn="ctr"/>
            <a:r>
              <a:rPr lang="en-US" sz="1200" dirty="0">
                <a:latin typeface="Helvetica" pitchFamily="34" charset="0"/>
              </a:rPr>
              <a:t>injection for  VLDL kinetics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3412" y="1100735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In total 20 h (fasting conditions throughout experiment)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54379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T=0h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8672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T=4h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64672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T=8h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712" y="110444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86)</a:t>
            </a:r>
          </a:p>
        </p:txBody>
      </p: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4544950" y="1919607"/>
            <a:ext cx="615043" cy="456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7272" y="4127747"/>
            <a:ext cx="144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Helvetica" pitchFamily="34" charset="0"/>
              </a:rPr>
              <a:t>Sacramento</a:t>
            </a:r>
          </a:p>
          <a:p>
            <a:pPr algn="ctr"/>
            <a:r>
              <a:rPr lang="en-US" dirty="0">
                <a:latin typeface="Helvetica" pitchFamily="34" charset="0"/>
              </a:rPr>
              <a:t>Lipidomics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8943" y="4144557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Helvetica" pitchFamily="34" charset="0"/>
              </a:rPr>
              <a:t>Durham</a:t>
            </a:r>
          </a:p>
          <a:p>
            <a:pPr algn="ctr"/>
            <a:r>
              <a:rPr lang="en-US" dirty="0">
                <a:latin typeface="Helvetica" pitchFamily="34" charset="0"/>
              </a:rPr>
              <a:t>Metabolomics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7596" y="4117422"/>
            <a:ext cx="238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34" charset="0"/>
              </a:rPr>
              <a:t>Blood samples for </a:t>
            </a:r>
          </a:p>
          <a:p>
            <a:pPr algn="ctr"/>
            <a:r>
              <a:rPr lang="en-US" dirty="0">
                <a:latin typeface="Helvetica" pitchFamily="34" charset="0"/>
              </a:rPr>
              <a:t>VLDL / </a:t>
            </a:r>
            <a:r>
              <a:rPr lang="en-US" dirty="0" err="1">
                <a:latin typeface="Helvetica" pitchFamily="34" charset="0"/>
              </a:rPr>
              <a:t>apoB</a:t>
            </a:r>
            <a:r>
              <a:rPr lang="en-US" dirty="0">
                <a:latin typeface="Helvetica" pitchFamily="34" charset="0"/>
              </a:rPr>
              <a:t> kinetics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71019" y="280210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34" charset="0"/>
              </a:rPr>
              <a:t>Blood samples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37609" y="3421405"/>
            <a:ext cx="1289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0h, 4h, 8h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5907" y="3421643"/>
            <a:ext cx="692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4h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0176" y="3421643"/>
            <a:ext cx="692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8h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71277" y="166911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12 h (overnight)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10576" y="165883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4 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54233" y="1653200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4 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73463" y="5316579"/>
            <a:ext cx="1260000" cy="90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34" charset="0"/>
              </a:rPr>
              <a:t>Plasma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34" charset="0"/>
              </a:rPr>
              <a:t>Lipidomics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6908" y="5316579"/>
            <a:ext cx="1260000" cy="90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" pitchFamily="34" charset="0"/>
              </a:rPr>
              <a:t>Plasma Metabolomics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15976" y="5316579"/>
            <a:ext cx="126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" pitchFamily="34" charset="0"/>
              </a:rPr>
              <a:t>VLDL kinetics</a:t>
            </a:r>
          </a:p>
        </p:txBody>
      </p:sp>
      <p:sp>
        <p:nvSpPr>
          <p:cNvPr id="40" name="Freeform 39"/>
          <p:cNvSpPr/>
          <p:nvPr/>
        </p:nvSpPr>
        <p:spPr>
          <a:xfrm>
            <a:off x="2844508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24268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7699002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781" y="2277796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34" charset="0"/>
              </a:rPr>
              <a:t>Study subjects with</a:t>
            </a:r>
          </a:p>
          <a:p>
            <a:pPr algn="ctr"/>
            <a:r>
              <a:rPr lang="en-US" sz="1400" dirty="0">
                <a:latin typeface="Helvetica" pitchFamily="34" charset="0"/>
              </a:rPr>
              <a:t>increased cardiovascular risk</a:t>
            </a:r>
          </a:p>
        </p:txBody>
      </p:sp>
      <p:sp>
        <p:nvSpPr>
          <p:cNvPr id="44" name="Title 4"/>
          <p:cNvSpPr txBox="1">
            <a:spLocks/>
          </p:cNvSpPr>
          <p:nvPr/>
        </p:nvSpPr>
        <p:spPr>
          <a:xfrm>
            <a:off x="1243562" y="259701"/>
            <a:ext cx="6358967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Subjects with NAFLD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4230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73)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81297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86)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2444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78)</a:t>
            </a:r>
          </a:p>
        </p:txBody>
      </p:sp>
      <p:cxnSp>
        <p:nvCxnSpPr>
          <p:cNvPr id="49" name="Shape 48"/>
          <p:cNvCxnSpPr>
            <a:stCxn id="6" idx="2"/>
            <a:endCxn id="21" idx="0"/>
          </p:cNvCxnSpPr>
          <p:nvPr/>
        </p:nvCxnSpPr>
        <p:spPr>
          <a:xfrm rot="10800000" flipV="1">
            <a:off x="2908500" y="2997774"/>
            <a:ext cx="2836296" cy="11196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659184" y="1908974"/>
            <a:ext cx="0" cy="57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-2400000" flipH="1">
            <a:off x="5650442" y="1810825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2400000" flipH="1">
            <a:off x="7642274" y="1814369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2400000" flipH="1">
            <a:off x="6072200" y="3338368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-2400000" flipH="1">
            <a:off x="7147145" y="3339427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39328" y="6447847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5536" y="6540203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A95B7C-0E96-294E-A082-2C88FA1DA72D}"/>
              </a:ext>
            </a:extLst>
          </p:cNvPr>
          <p:cNvSpPr/>
          <p:nvPr/>
        </p:nvSpPr>
        <p:spPr>
          <a:xfrm>
            <a:off x="3363977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Juste</a:t>
            </a:r>
            <a:r>
              <a:rPr lang="en-US" dirty="0"/>
              <a:t> den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dålig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9" y="1059534"/>
            <a:ext cx="8062451" cy="5609826"/>
          </a:xfrm>
          <a:prstGeom prst="rect">
            <a:avLst/>
          </a:prstGeom>
        </p:spPr>
      </p:pic>
      <p:sp>
        <p:nvSpPr>
          <p:cNvPr id="829" name="Title 4"/>
          <p:cNvSpPr txBox="1">
            <a:spLocks/>
          </p:cNvSpPr>
          <p:nvPr/>
        </p:nvSpPr>
        <p:spPr>
          <a:xfrm>
            <a:off x="459579" y="176005"/>
            <a:ext cx="661442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Simulation of liver tissue metabolism</a:t>
            </a:r>
          </a:p>
        </p:txBody>
      </p:sp>
      <p:sp>
        <p:nvSpPr>
          <p:cNvPr id="816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14" name="TextBox 813"/>
          <p:cNvSpPr txBox="1"/>
          <p:nvPr/>
        </p:nvSpPr>
        <p:spPr>
          <a:xfrm>
            <a:off x="0" y="6516407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1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5400000">
            <a:off x="1732691" y="165480"/>
            <a:ext cx="3827730" cy="6802726"/>
          </a:xfrm>
          <a:prstGeom prst="roundRect">
            <a:avLst>
              <a:gd name="adj" fmla="val 1879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Line 1695"/>
          <p:cNvSpPr>
            <a:spLocks noChangeShapeType="1"/>
          </p:cNvSpPr>
          <p:nvPr/>
        </p:nvSpPr>
        <p:spPr bwMode="auto">
          <a:xfrm rot="5400000" flipH="1" flipV="1">
            <a:off x="2034497" y="4246557"/>
            <a:ext cx="0" cy="104400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" name="Freeform 433"/>
          <p:cNvSpPr>
            <a:spLocks noChangeAspect="1"/>
          </p:cNvSpPr>
          <p:nvPr/>
        </p:nvSpPr>
        <p:spPr bwMode="auto">
          <a:xfrm rot="5400000">
            <a:off x="3621155" y="2261161"/>
            <a:ext cx="1250014" cy="4959502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41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1714259" y="415871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NADH[m]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3903" y="513028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NAD+[m]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2215" y="4903238"/>
            <a:ext cx="968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NADPH[m]</a:t>
            </a:r>
          </a:p>
        </p:txBody>
      </p:sp>
      <p:sp>
        <p:nvSpPr>
          <p:cNvPr id="12" name="Line 1695"/>
          <p:cNvSpPr>
            <a:spLocks noChangeShapeType="1"/>
          </p:cNvSpPr>
          <p:nvPr/>
        </p:nvSpPr>
        <p:spPr bwMode="auto">
          <a:xfrm rot="5400000">
            <a:off x="1765907" y="4799512"/>
            <a:ext cx="7560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13" name="TextBox 12"/>
          <p:cNvSpPr txBox="1"/>
          <p:nvPr/>
        </p:nvSpPr>
        <p:spPr>
          <a:xfrm>
            <a:off x="1705377" y="4461863"/>
            <a:ext cx="50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dirty="0">
                <a:latin typeface="Helvetica" pitchFamily="34" charset="0"/>
              </a:rPr>
              <a:t>NNT</a:t>
            </a:r>
            <a:endParaRPr lang="sv-SE" sz="1200" b="1" i="1" dirty="0">
              <a:latin typeface="Helvetica" pitchFamily="34" charset="0"/>
            </a:endParaRPr>
          </a:p>
        </p:txBody>
      </p:sp>
      <p:sp>
        <p:nvSpPr>
          <p:cNvPr id="14" name="Arc 13"/>
          <p:cNvSpPr/>
          <p:nvPr/>
        </p:nvSpPr>
        <p:spPr>
          <a:xfrm rot="5400000" flipH="1" flipV="1">
            <a:off x="2319436" y="4374693"/>
            <a:ext cx="504057" cy="858427"/>
          </a:xfrm>
          <a:prstGeom prst="arc">
            <a:avLst>
              <a:gd name="adj1" fmla="val 9908805"/>
              <a:gd name="adj2" fmla="val 920036"/>
            </a:avLst>
          </a:prstGeom>
          <a:ln w="127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ounded Rectangle 14"/>
          <p:cNvSpPr/>
          <p:nvPr/>
        </p:nvSpPr>
        <p:spPr>
          <a:xfrm>
            <a:off x="1892835" y="4693787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 rot="5400000">
            <a:off x="3620519" y="2218250"/>
            <a:ext cx="1233382" cy="5121422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56887" y="4420487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NADP+[m]</a:t>
            </a:r>
          </a:p>
        </p:txBody>
      </p:sp>
      <p:sp>
        <p:nvSpPr>
          <p:cNvPr id="18" name="Arc 17"/>
          <p:cNvSpPr/>
          <p:nvPr/>
        </p:nvSpPr>
        <p:spPr>
          <a:xfrm rot="5400000" flipH="1">
            <a:off x="3242106" y="4492492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Arc 18"/>
          <p:cNvSpPr/>
          <p:nvPr/>
        </p:nvSpPr>
        <p:spPr>
          <a:xfrm rot="5400000" flipH="1" flipV="1">
            <a:off x="3940653" y="4451349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noFill/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231853" y="4968555"/>
            <a:ext cx="57099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GSSG[m]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08381" y="4473830"/>
            <a:ext cx="5806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2 GSH[m]</a:t>
            </a:r>
          </a:p>
        </p:txBody>
      </p:sp>
      <p:sp>
        <p:nvSpPr>
          <p:cNvPr id="22" name="Arc 21"/>
          <p:cNvSpPr/>
          <p:nvPr/>
        </p:nvSpPr>
        <p:spPr>
          <a:xfrm rot="5400000" flipH="1">
            <a:off x="4572934" y="4483162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Arc 22"/>
          <p:cNvSpPr/>
          <p:nvPr/>
        </p:nvSpPr>
        <p:spPr>
          <a:xfrm rot="5400000" flipH="1" flipV="1">
            <a:off x="5271481" y="4442019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54320" y="4473830"/>
            <a:ext cx="5453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H2O2[m]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98855" y="4959224"/>
            <a:ext cx="57099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2 H2O[m]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9930" y="4636882"/>
            <a:ext cx="56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dirty="0">
                <a:latin typeface="Helvetica" pitchFamily="34" charset="0"/>
              </a:rPr>
              <a:t>GSR</a:t>
            </a:r>
            <a:endParaRPr lang="sv-SE" sz="1200" b="1" i="1" dirty="0">
              <a:latin typeface="Helvetica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6930" y="4709664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8043" y="4689854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MMR_3870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12485" y="4709611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3598" y="4689801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MMR_4121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83948" y="4673977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MMR_4271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93217" y="4633872"/>
            <a:ext cx="5998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dirty="0">
                <a:latin typeface="Helvetica" pitchFamily="34" charset="0"/>
              </a:rPr>
              <a:t>H+[m]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37281" y="4615210"/>
            <a:ext cx="548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dirty="0">
                <a:latin typeface="Helvetica" pitchFamily="34" charset="0"/>
              </a:rPr>
              <a:t>H+[c]</a:t>
            </a:r>
          </a:p>
        </p:txBody>
      </p:sp>
      <p:sp>
        <p:nvSpPr>
          <p:cNvPr id="34" name="Line 1695"/>
          <p:cNvSpPr>
            <a:spLocks noChangeShapeType="1"/>
          </p:cNvSpPr>
          <p:nvPr/>
        </p:nvSpPr>
        <p:spPr bwMode="auto">
          <a:xfrm rot="-5400000">
            <a:off x="5636611" y="4804394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35" name="Arc 34"/>
          <p:cNvSpPr/>
          <p:nvPr/>
        </p:nvSpPr>
        <p:spPr>
          <a:xfrm rot="5400000" flipH="1" flipV="1">
            <a:off x="6047673" y="4306262"/>
            <a:ext cx="384549" cy="858427"/>
          </a:xfrm>
          <a:prstGeom prst="arc">
            <a:avLst>
              <a:gd name="adj1" fmla="val 9908805"/>
              <a:gd name="adj2" fmla="val 1607077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 35"/>
          <p:cNvSpPr/>
          <p:nvPr/>
        </p:nvSpPr>
        <p:spPr>
          <a:xfrm>
            <a:off x="6248159" y="4831360"/>
            <a:ext cx="43152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O2[m]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0485" y="4687218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i="1" dirty="0">
                <a:latin typeface="Helvetica" pitchFamily="34" charset="0"/>
              </a:rPr>
              <a:t>CAT</a:t>
            </a:r>
            <a:endParaRPr lang="sv-SE" sz="700" b="1" i="1" dirty="0">
              <a:latin typeface="Helvetic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452236" y="3655341"/>
            <a:ext cx="0" cy="79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ne 1695"/>
          <p:cNvSpPr>
            <a:spLocks noChangeShapeType="1"/>
          </p:cNvSpPr>
          <p:nvPr/>
        </p:nvSpPr>
        <p:spPr bwMode="auto">
          <a:xfrm rot="5400000" flipV="1">
            <a:off x="1217497" y="3400141"/>
            <a:ext cx="0" cy="36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0" name="Rectangle 39"/>
          <p:cNvSpPr/>
          <p:nvPr/>
        </p:nvSpPr>
        <p:spPr>
          <a:xfrm>
            <a:off x="317497" y="3472141"/>
            <a:ext cx="7633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Glutamine[c]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25497" y="3472141"/>
            <a:ext cx="769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Glutamate[c]</a:t>
            </a:r>
          </a:p>
        </p:txBody>
      </p:sp>
      <p:sp>
        <p:nvSpPr>
          <p:cNvPr id="42" name="Arc 41"/>
          <p:cNvSpPr/>
          <p:nvPr/>
        </p:nvSpPr>
        <p:spPr>
          <a:xfrm rot="10800000">
            <a:off x="2081457" y="3076211"/>
            <a:ext cx="540000" cy="503976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Line 1695"/>
          <p:cNvSpPr>
            <a:spLocks noChangeShapeType="1"/>
          </p:cNvSpPr>
          <p:nvPr/>
        </p:nvSpPr>
        <p:spPr bwMode="auto">
          <a:xfrm rot="5400000" flipV="1">
            <a:off x="2333497" y="3292141"/>
            <a:ext cx="0" cy="57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4" name="Rectangle 43"/>
          <p:cNvSpPr/>
          <p:nvPr/>
        </p:nvSpPr>
        <p:spPr>
          <a:xfrm>
            <a:off x="1613497" y="3940141"/>
            <a:ext cx="6944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Cysteine[c]</a:t>
            </a:r>
          </a:p>
        </p:txBody>
      </p:sp>
      <p:sp>
        <p:nvSpPr>
          <p:cNvPr id="45" name="Arc 44"/>
          <p:cNvSpPr/>
          <p:nvPr/>
        </p:nvSpPr>
        <p:spPr>
          <a:xfrm rot="10800000" flipV="1">
            <a:off x="1973386" y="3578017"/>
            <a:ext cx="720000" cy="864000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Line 1695"/>
          <p:cNvSpPr>
            <a:spLocks noChangeShapeType="1"/>
          </p:cNvSpPr>
          <p:nvPr/>
        </p:nvSpPr>
        <p:spPr bwMode="auto">
          <a:xfrm rot="5400000" flipV="1">
            <a:off x="3881473" y="3220141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7" name="Rectangle 46"/>
          <p:cNvSpPr/>
          <p:nvPr/>
        </p:nvSpPr>
        <p:spPr>
          <a:xfrm>
            <a:off x="3190048" y="3156991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Glycine[c]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93201" y="3472141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GSH[c]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79408" y="3427625"/>
            <a:ext cx="978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gamma-glutamyl-</a:t>
            </a:r>
          </a:p>
          <a:p>
            <a:pPr algn="ctr"/>
            <a:r>
              <a:rPr lang="sv-SE" sz="800" dirty="0">
                <a:latin typeface="Helvetica" pitchFamily="34" charset="0"/>
              </a:rPr>
              <a:t>cysteine[c]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46621" y="3210729"/>
            <a:ext cx="4940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ATP[c]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378344" y="3066729"/>
            <a:ext cx="505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ADP[c]</a:t>
            </a:r>
          </a:p>
          <a:p>
            <a:pPr algn="ctr"/>
            <a:r>
              <a:rPr lang="en-GB" sz="800" dirty="0">
                <a:latin typeface="Helvetica" pitchFamily="34" charset="0"/>
              </a:rPr>
              <a:t>Pi</a:t>
            </a:r>
            <a:endParaRPr lang="sv-SE" sz="800" dirty="0">
              <a:latin typeface="Helvetica" pitchFamily="34" charset="0"/>
            </a:endParaRPr>
          </a:p>
        </p:txBody>
      </p:sp>
      <p:sp>
        <p:nvSpPr>
          <p:cNvPr id="52" name="Arc 51"/>
          <p:cNvSpPr/>
          <p:nvPr/>
        </p:nvSpPr>
        <p:spPr>
          <a:xfrm rot="10800000" flipV="1">
            <a:off x="3576636" y="3581025"/>
            <a:ext cx="540000" cy="409370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Rectangle 52"/>
          <p:cNvSpPr/>
          <p:nvPr/>
        </p:nvSpPr>
        <p:spPr>
          <a:xfrm>
            <a:off x="3312347" y="3725079"/>
            <a:ext cx="4940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ATP[c]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17401" y="3590419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" b="1" i="1" dirty="0">
                <a:latin typeface="Helvetica" pitchFamily="34" charset="0"/>
              </a:rPr>
              <a:t>GCLC</a:t>
            </a:r>
          </a:p>
          <a:p>
            <a:r>
              <a:rPr lang="sv-SE" sz="800" b="1" i="1" dirty="0">
                <a:latin typeface="Helvetica" pitchFamily="34" charset="0"/>
              </a:rPr>
              <a:t>GCLM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52401" y="3609983"/>
            <a:ext cx="4026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" b="1" dirty="0">
                <a:latin typeface="Helvetica" pitchFamily="34" charset="0"/>
              </a:rPr>
              <a:t>GSS</a:t>
            </a:r>
          </a:p>
        </p:txBody>
      </p:sp>
      <p:sp>
        <p:nvSpPr>
          <p:cNvPr id="57" name="Arc 56"/>
          <p:cNvSpPr/>
          <p:nvPr/>
        </p:nvSpPr>
        <p:spPr>
          <a:xfrm rot="10800000">
            <a:off x="3511511" y="3028370"/>
            <a:ext cx="720000" cy="552743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rgbClr val="0000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8" name="Line 1695"/>
          <p:cNvSpPr>
            <a:spLocks noChangeShapeType="1"/>
          </p:cNvSpPr>
          <p:nvPr/>
        </p:nvSpPr>
        <p:spPr bwMode="auto">
          <a:xfrm rot="5400000" flipV="1">
            <a:off x="4157698" y="2896291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triangl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59" name="Rectangle 58"/>
          <p:cNvSpPr/>
          <p:nvPr/>
        </p:nvSpPr>
        <p:spPr>
          <a:xfrm>
            <a:off x="3396695" y="1754464"/>
            <a:ext cx="58862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glucose[c]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26753" y="1766007"/>
            <a:ext cx="11929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3-phospho-D-glycerate[c]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51951" y="1774289"/>
            <a:ext cx="5453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lactate[c]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73806" y="1754131"/>
            <a:ext cx="62549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pyruvate[c]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83548" y="2211673"/>
            <a:ext cx="12875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3-phosphonooxypyruvate[c]</a:t>
            </a:r>
          </a:p>
        </p:txBody>
      </p:sp>
      <p:sp>
        <p:nvSpPr>
          <p:cNvPr id="64" name="Line 1695"/>
          <p:cNvSpPr>
            <a:spLocks noChangeShapeType="1"/>
          </p:cNvSpPr>
          <p:nvPr/>
        </p:nvSpPr>
        <p:spPr bwMode="auto">
          <a:xfrm rot="5400000">
            <a:off x="4544410" y="2087672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5" name="Line 1695"/>
          <p:cNvSpPr>
            <a:spLocks noChangeShapeType="1"/>
          </p:cNvSpPr>
          <p:nvPr/>
        </p:nvSpPr>
        <p:spPr bwMode="auto">
          <a:xfrm rot="5400000">
            <a:off x="4544410" y="2529285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6" name="Line 1695"/>
          <p:cNvSpPr>
            <a:spLocks noChangeShapeType="1"/>
          </p:cNvSpPr>
          <p:nvPr/>
        </p:nvSpPr>
        <p:spPr bwMode="auto">
          <a:xfrm rot="5400000">
            <a:off x="4544410" y="3023816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7" name="Rectangle 66"/>
          <p:cNvSpPr/>
          <p:nvPr/>
        </p:nvSpPr>
        <p:spPr>
          <a:xfrm>
            <a:off x="4462154" y="3166827"/>
            <a:ext cx="52450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serine[c]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254986" y="2677629"/>
            <a:ext cx="94769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3-phosphoserine[c]</a:t>
            </a:r>
          </a:p>
        </p:txBody>
      </p:sp>
      <p:sp>
        <p:nvSpPr>
          <p:cNvPr id="69" name="Line 1695"/>
          <p:cNvSpPr>
            <a:spLocks noChangeShapeType="1"/>
          </p:cNvSpPr>
          <p:nvPr/>
        </p:nvSpPr>
        <p:spPr bwMode="auto">
          <a:xfrm>
            <a:off x="390740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0" name="Line 1695"/>
          <p:cNvSpPr>
            <a:spLocks noChangeShapeType="1"/>
          </p:cNvSpPr>
          <p:nvPr/>
        </p:nvSpPr>
        <p:spPr bwMode="auto">
          <a:xfrm>
            <a:off x="525819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1" name="Line 1695"/>
          <p:cNvSpPr>
            <a:spLocks noChangeShapeType="1"/>
          </p:cNvSpPr>
          <p:nvPr/>
        </p:nvSpPr>
        <p:spPr bwMode="auto">
          <a:xfrm>
            <a:off x="603098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2" name="Rectangle 71"/>
          <p:cNvSpPr/>
          <p:nvPr/>
        </p:nvSpPr>
        <p:spPr>
          <a:xfrm>
            <a:off x="4783472" y="1866305"/>
            <a:ext cx="473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NAD+[c]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902618" y="2118126"/>
            <a:ext cx="48442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NADH[c]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89217" y="2312074"/>
            <a:ext cx="6046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glutamate[c]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95142" y="2566341"/>
            <a:ext cx="42672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AKG[c]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788452" y="2767615"/>
            <a:ext cx="42351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H2O[c]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72398" y="3006842"/>
            <a:ext cx="3337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Pi[c]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275371" y="1979957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PHGDH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315195" y="2430778"/>
            <a:ext cx="468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PSAT1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357149" y="2907465"/>
            <a:ext cx="43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PSPH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90275" y="3050682"/>
            <a:ext cx="545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i="1" dirty="0">
                <a:latin typeface="Helvetica" pitchFamily="34" charset="0"/>
              </a:rPr>
              <a:t>SHMT1</a:t>
            </a:r>
          </a:p>
        </p:txBody>
      </p:sp>
      <p:sp>
        <p:nvSpPr>
          <p:cNvPr id="82" name="Freeform 433"/>
          <p:cNvSpPr>
            <a:spLocks/>
          </p:cNvSpPr>
          <p:nvPr/>
        </p:nvSpPr>
        <p:spPr bwMode="auto">
          <a:xfrm rot="5400000">
            <a:off x="5953102" y="2086858"/>
            <a:ext cx="648000" cy="684000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50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3" name="Rounded Rectangle 82"/>
          <p:cNvSpPr/>
          <p:nvPr/>
        </p:nvSpPr>
        <p:spPr>
          <a:xfrm rot="5400000">
            <a:off x="5916558" y="2034778"/>
            <a:ext cx="720080" cy="792000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065470" y="2266290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993462" y="2389834"/>
            <a:ext cx="576000" cy="18466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latin typeface="Helvetica" pitchFamily="34" charset="0"/>
              </a:rPr>
              <a:t>TCA Cycle</a:t>
            </a:r>
          </a:p>
        </p:txBody>
      </p:sp>
      <p:sp>
        <p:nvSpPr>
          <p:cNvPr id="86" name="Line 1695"/>
          <p:cNvSpPr>
            <a:spLocks noChangeShapeType="1"/>
          </p:cNvSpPr>
          <p:nvPr/>
        </p:nvSpPr>
        <p:spPr bwMode="auto">
          <a:xfrm>
            <a:off x="5258590" y="2660450"/>
            <a:ext cx="756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7" name="Line 1695"/>
          <p:cNvSpPr>
            <a:spLocks noChangeShapeType="1"/>
          </p:cNvSpPr>
          <p:nvPr/>
        </p:nvSpPr>
        <p:spPr bwMode="auto">
          <a:xfrm rot="5400000">
            <a:off x="5807934" y="2081938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8" name="Arc 87"/>
          <p:cNvSpPr/>
          <p:nvPr/>
        </p:nvSpPr>
        <p:spPr>
          <a:xfrm rot="5400000">
            <a:off x="5163025" y="2314093"/>
            <a:ext cx="243568" cy="423343"/>
          </a:xfrm>
          <a:prstGeom prst="arc">
            <a:avLst>
              <a:gd name="adj1" fmla="val 12080847"/>
              <a:gd name="adj2" fmla="val 0"/>
            </a:avLst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9" name="Arc 88"/>
          <p:cNvSpPr/>
          <p:nvPr/>
        </p:nvSpPr>
        <p:spPr>
          <a:xfrm rot="5400000" flipH="1" flipV="1">
            <a:off x="4826620" y="2306243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0" name="Arc 89"/>
          <p:cNvSpPr/>
          <p:nvPr/>
        </p:nvSpPr>
        <p:spPr>
          <a:xfrm rot="5400000" flipH="1" flipV="1">
            <a:off x="4823564" y="1855781"/>
            <a:ext cx="269617" cy="452444"/>
          </a:xfrm>
          <a:prstGeom prst="arc">
            <a:avLst>
              <a:gd name="adj1" fmla="val 10407497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Arc 90"/>
          <p:cNvSpPr/>
          <p:nvPr/>
        </p:nvSpPr>
        <p:spPr>
          <a:xfrm rot="5400000" flipH="1" flipV="1">
            <a:off x="4823564" y="2755707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2" name="TextBox 91"/>
          <p:cNvSpPr txBox="1"/>
          <p:nvPr/>
        </p:nvSpPr>
        <p:spPr>
          <a:xfrm>
            <a:off x="5428046" y="2430778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i="1" dirty="0">
                <a:latin typeface="Helvetica" pitchFamily="34" charset="0"/>
              </a:rPr>
              <a:t>BCAT1</a:t>
            </a:r>
            <a:endParaRPr lang="sv-SE" sz="700" b="1" i="1" dirty="0">
              <a:latin typeface="Helvetica" pitchFamily="34" charset="0"/>
            </a:endParaRPr>
          </a:p>
        </p:txBody>
      </p:sp>
      <p:sp>
        <p:nvSpPr>
          <p:cNvPr id="93" name="Down Arrow 92"/>
          <p:cNvSpPr/>
          <p:nvPr/>
        </p:nvSpPr>
        <p:spPr>
          <a:xfrm>
            <a:off x="3998028" y="1968892"/>
            <a:ext cx="160935" cy="90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4" name="Down Arrow 93"/>
          <p:cNvSpPr/>
          <p:nvPr/>
        </p:nvSpPr>
        <p:spPr>
          <a:xfrm rot="-5400000">
            <a:off x="2007126" y="1823319"/>
            <a:ext cx="160935" cy="234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8546" y="1812329"/>
            <a:ext cx="1472540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1" dirty="0">
                <a:cs typeface="Arial" pitchFamily="34" charset="0"/>
              </a:rPr>
              <a:t>Liver tissue</a:t>
            </a:r>
            <a:endParaRPr lang="sv-SE" b="1" dirty="0"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35250" y="3714429"/>
            <a:ext cx="505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ADP[c]</a:t>
            </a:r>
          </a:p>
          <a:p>
            <a:pPr algn="ctr"/>
            <a:r>
              <a:rPr lang="en-GB" sz="800" dirty="0">
                <a:latin typeface="Helvetica" pitchFamily="34" charset="0"/>
              </a:rPr>
              <a:t>Pi</a:t>
            </a:r>
            <a:endParaRPr lang="sv-SE" sz="800" dirty="0">
              <a:latin typeface="Helvetica" pitchFamily="34" charset="0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7221241" y="2933188"/>
            <a:ext cx="1711848" cy="1127052"/>
            <a:chOff x="7357721" y="1158948"/>
            <a:chExt cx="1711848" cy="1127052"/>
          </a:xfrm>
        </p:grpSpPr>
        <p:sp>
          <p:nvSpPr>
            <p:cNvPr id="98" name="TextBox 97"/>
            <p:cNvSpPr txBox="1"/>
            <p:nvPr/>
          </p:nvSpPr>
          <p:spPr>
            <a:xfrm>
              <a:off x="7825561" y="1158948"/>
              <a:ext cx="1244008" cy="11270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Serine</a:t>
              </a:r>
            </a:p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Glycine</a:t>
              </a:r>
            </a:p>
            <a:p>
              <a:r>
                <a:rPr lang="en-GB" sz="1400" b="1" dirty="0" err="1">
                  <a:latin typeface="Arial" pitchFamily="34" charset="0"/>
                  <a:cs typeface="Arial" pitchFamily="34" charset="0"/>
                </a:rPr>
                <a:t>Betaine</a:t>
              </a:r>
              <a:endParaRPr lang="en-GB" sz="1400" b="1" dirty="0">
                <a:latin typeface="Arial" pitchFamily="34" charset="0"/>
                <a:cs typeface="Arial" pitchFamily="34" charset="0"/>
              </a:endParaRPr>
            </a:p>
            <a:p>
              <a:r>
                <a:rPr lang="en-GB" sz="1400" b="1" dirty="0" err="1">
                  <a:latin typeface="Arial" pitchFamily="34" charset="0"/>
                  <a:cs typeface="Arial" pitchFamily="34" charset="0"/>
                </a:rPr>
                <a:t>Nacetylglycine</a:t>
              </a:r>
              <a:endParaRPr lang="sv-SE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Down Arrow 98"/>
            <p:cNvSpPr/>
            <p:nvPr/>
          </p:nvSpPr>
          <p:spPr>
            <a:xfrm>
              <a:off x="7357721" y="1180219"/>
              <a:ext cx="382772" cy="87186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218218" y="4939584"/>
            <a:ext cx="1472540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cs typeface="Arial" pitchFamily="34" charset="0"/>
              </a:rPr>
              <a:t>Blood</a:t>
            </a:r>
            <a:endParaRPr lang="sv-SE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02" name="Title 4"/>
          <p:cNvSpPr txBox="1">
            <a:spLocks/>
          </p:cNvSpPr>
          <p:nvPr/>
        </p:nvSpPr>
        <p:spPr>
          <a:xfrm>
            <a:off x="28299" y="-38350"/>
            <a:ext cx="8100392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Correlation of intracellular fluxes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with liver fat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68768" y="5146093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solidFill>
                  <a:srgbClr val="C00000"/>
                </a:solidFill>
                <a:latin typeface="Helvetica" pitchFamily="34" charset="0"/>
              </a:rPr>
              <a:t>Cytoplasm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556891" y="4165729"/>
            <a:ext cx="1152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solidFill>
                  <a:srgbClr val="C00000"/>
                </a:solidFill>
                <a:latin typeface="Helvetica" pitchFamily="34" charset="0"/>
              </a:rPr>
              <a:t>Mitochondria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233377" y="5688419"/>
            <a:ext cx="55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Blue colour indicates down regulation of the genes.</a:t>
            </a:r>
            <a:endParaRPr lang="sv-SE" dirty="0"/>
          </a:p>
        </p:txBody>
      </p:sp>
      <p:sp>
        <p:nvSpPr>
          <p:cNvPr id="106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-13792" y="6510988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1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2727" y="6411401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42" y="130332"/>
            <a:ext cx="2697623" cy="66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62113"/>
            <a:ext cx="93154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34297" y="59879"/>
            <a:ext cx="6764593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Expression of genes in subjects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with high liver fat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54780" y="1900055"/>
          <a:ext cx="2241192" cy="320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350847" y="1908463"/>
          <a:ext cx="2034951" cy="319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2385798" y="1900055"/>
          <a:ext cx="2160240" cy="320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C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D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E</a:t>
            </a:r>
            <a:endParaRPr lang="sv-SE" sz="1400" b="1" dirty="0">
              <a:latin typeface="Helvetica" pitchFamily="34" charset="0"/>
            </a:endParaRPr>
          </a:p>
        </p:txBody>
      </p:sp>
      <p:graphicFrame>
        <p:nvGraphicFramePr>
          <p:cNvPr id="11" name="Chart 10"/>
          <p:cNvGraphicFramePr/>
          <p:nvPr/>
        </p:nvGraphicFramePr>
        <p:xfrm>
          <a:off x="6643012" y="1828046"/>
          <a:ext cx="2169086" cy="334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5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2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49749" y="3037839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Helvetica" pitchFamily="34" charset="0"/>
              </a:rPr>
              <a:t>U/L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5234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ALT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4418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AST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0754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ALP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4970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TGs</a:t>
            </a:r>
            <a:endParaRPr lang="sv-SE" sz="1400" b="1" dirty="0">
              <a:latin typeface="Helvetica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828154" y="2058970"/>
          <a:ext cx="1371633" cy="177165"/>
        </p:xfrm>
        <a:graphic>
          <a:graphicData uri="http://schemas.openxmlformats.org/drawingml/2006/table">
            <a:tbl>
              <a:tblPr/>
              <a:tblGrid>
                <a:gridCol w="206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282"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Helvetica" pitchFamily="34" charset="0"/>
                        </a:rPr>
                        <a:t> Before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Helvetica" pitchFamily="34" charset="0"/>
                        </a:rPr>
                        <a:t> After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itle 4"/>
          <p:cNvSpPr txBox="1">
            <a:spLocks/>
          </p:cNvSpPr>
          <p:nvPr/>
        </p:nvSpPr>
        <p:spPr>
          <a:xfrm>
            <a:off x="-330512" y="-62337"/>
            <a:ext cx="872586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serine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491996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03508" y="60653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serine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two weeks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2234" y="1403498"/>
          <a:ext cx="5485130" cy="3552897"/>
        </p:xfrm>
        <a:graphic>
          <a:graphicData uri="http://schemas.openxmlformats.org/drawingml/2006/table">
            <a:tbl>
              <a:tblPr/>
              <a:tblGrid>
                <a:gridCol w="284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Clinical variable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Baseline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n=6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After serine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n=6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P-value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Liver fat (%)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26.8 ± 6.0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20.4 ± 7.0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Age (years)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56.7 ± 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56.7 ± 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Weight (kg)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103.0 ± 14.3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103.0 ± 13.9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Body Mass Index (BMI) (kg/m²)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32.5 ± 2.70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32.5 ± 2.60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Alanine aminotransferase (ALT)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50.8 ± 15.2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37.6 ± 5.3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Aspartate aminotransferase (AST)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34.5 ± 8.10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27.4 ± 8.4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Alkaline phosphatase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(ALP) 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76.3 ± 17.2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71.3 ± 17.9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γ -Glutamyl transferase (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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GT)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63.8 ± 12.9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62.3 ± 16.3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0.30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Fasting plasma glucose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6.57 ± 1.41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6.33 ± 1.41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Fasting plasma insulin (FPI)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(pmol/L)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46.3 ± 33.8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34.7 ± 25.2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0.23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HOMA-IR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2.15 ± 1.85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1.54 ± 1.49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LDL 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cholesterol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3.68 ± 0.80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3.85 ± 0.94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0.50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HDL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cholesterol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1.00 ± 0.21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1.02 ± 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0.30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>
                          <a:latin typeface="Times New Roman"/>
                          <a:ea typeface="Times New Roman"/>
                          <a:cs typeface="Times New Roman"/>
                        </a:rPr>
                        <a:t>Plasma triglycerides (TG) </a:t>
                      </a:r>
                      <a:r>
                        <a:rPr lang="sv-SE" sz="1200">
                          <a:latin typeface="Times New Roman"/>
                          <a:ea typeface="Calibri"/>
                          <a:cs typeface="Times New Roman"/>
                        </a:rPr>
                        <a:t>(mmol/L)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6.90 ± 6.65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3.63 ± 1.81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Total cholesterol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6.23 ± 1.49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5.85 ± 1.15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Bilirubin (μmol/L)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7.33 ± 4.11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6.48 ± 3.94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0.13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sv-SE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68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7364" y="6402968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8884" y="410163"/>
            <a:ext cx="6841120" cy="81203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Arial"/>
              </a:rPr>
              <a:t>Systems Biology &amp; Systems Medicine</a:t>
            </a:r>
            <a:endParaRPr kumimoji="0" lang="sv-SE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j-ea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2336" y="1024644"/>
            <a:ext cx="8676000" cy="184696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Evolution created enormously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complicated organisms and this random and chaotic process only work in particular environment.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GB" sz="2000" dirty="0">
                <a:cs typeface="Arial"/>
              </a:rPr>
              <a:t>Over the years complicated circuits are built on top of this complex structure.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GB" sz="2000" dirty="0">
                <a:cs typeface="Arial"/>
              </a:rPr>
              <a:t>To study and understand this complexity is a challenging task.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41836" y="2966200"/>
            <a:ext cx="9082499" cy="3609431"/>
            <a:chOff x="61500" y="2757029"/>
            <a:chExt cx="9082499" cy="3527363"/>
          </a:xfrm>
        </p:grpSpPr>
        <p:pic>
          <p:nvPicPr>
            <p:cNvPr id="45058" name="Picture 2" descr="http://upload.wikimedia.org/wikipedia/en/thumb/8/88/Rubenvent.jpg/450px-Rubenven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54140" y="2757029"/>
              <a:ext cx="5989859" cy="3527363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1500" y="3434834"/>
              <a:ext cx="3092641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2000" b="1" dirty="0"/>
                <a:t>Rube Golberg’s inventions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Number of components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Individual dynamics 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Their connection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System dynamics</a:t>
              </a:r>
            </a:p>
          </p:txBody>
        </p:sp>
      </p:grpSp>
      <p:sp>
        <p:nvSpPr>
          <p:cNvPr id="7" name="Slide Number Placeholder 2"/>
          <p:cNvSpPr txBox="1">
            <a:spLocks/>
          </p:cNvSpPr>
          <p:nvPr/>
        </p:nvSpPr>
        <p:spPr>
          <a:xfrm>
            <a:off x="8752428" y="6552993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3" y="995356"/>
            <a:ext cx="8909629" cy="5674004"/>
          </a:xfrm>
          <a:prstGeom prst="rect">
            <a:avLst/>
          </a:prstGeom>
        </p:spPr>
      </p:pic>
      <p:sp>
        <p:nvSpPr>
          <p:cNvPr id="797" name="Title 4"/>
          <p:cNvSpPr txBox="1">
            <a:spLocks/>
          </p:cNvSpPr>
          <p:nvPr/>
        </p:nvSpPr>
        <p:spPr>
          <a:xfrm>
            <a:off x="-201292" y="41249"/>
            <a:ext cx="872586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six weeks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2295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152135" y="97146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Mouse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693" y="976689"/>
            <a:ext cx="887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Twenty male C57BL/6N mice were fed a standard mouse chow diet. From the age of 8 weeks mice were fed a Western diet by separating in to two groups. After 14 days one group of mice were treated with: NR 400mg/kg, Serine 300mg/kg a day </a:t>
            </a:r>
            <a:r>
              <a:rPr lang="en-US" i="1" dirty="0"/>
              <a:t>la </a:t>
            </a:r>
            <a:r>
              <a:rPr lang="en-US" i="1" dirty="0" err="1"/>
              <a:t>gavage</a:t>
            </a:r>
            <a:r>
              <a:rPr lang="en-US" dirty="0"/>
              <a:t> and 1g/l of NAC (N-acetyl-L-cysteine) in the drinking water for 14 days.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89" y="2302486"/>
            <a:ext cx="8232258" cy="417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29863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510707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-97429" y="99210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Mouse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330" y="1435392"/>
            <a:ext cx="9254959" cy="370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0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0" y="176998"/>
            <a:ext cx="718738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One day calibration study with cocktail</a:t>
            </a:r>
          </a:p>
        </p:txBody>
      </p:sp>
      <p:pic>
        <p:nvPicPr>
          <p:cNvPr id="6" name="Picture 2" descr="http://www.austinkleon.com/wp-content/uploads/2008/02/stick_figur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73288"/>
            <a:ext cx="806398" cy="8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2937" y="92746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10)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75764"/>
              </p:ext>
            </p:extLst>
          </p:nvPr>
        </p:nvGraphicFramePr>
        <p:xfrm>
          <a:off x="96994" y="2124817"/>
          <a:ext cx="895001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394320257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55839244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19270421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166919316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026050309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988472208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137280973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884262400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519320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</a:t>
                      </a:r>
                      <a:r>
                        <a:rPr lang="en-GB" sz="1200" baseline="0" dirty="0">
                          <a:latin typeface="+mn-lt"/>
                        </a:rPr>
                        <a:t> </a:t>
                      </a:r>
                      <a:r>
                        <a:rPr lang="en-GB" sz="1200" dirty="0">
                          <a:latin typeface="+mn-lt"/>
                        </a:rPr>
                        <a:t>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T6</a:t>
                      </a:r>
                    </a:p>
                    <a:p>
                      <a:pPr algn="ctr"/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T7</a:t>
                      </a:r>
                    </a:p>
                    <a:p>
                      <a:pPr algn="ctr"/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20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1891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99976" y="937295"/>
            <a:ext cx="1774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20 g serine </a:t>
            </a:r>
          </a:p>
          <a:p>
            <a:r>
              <a:rPr lang="en-US" dirty="0">
                <a:latin typeface="Helvetica" pitchFamily="34" charset="0"/>
              </a:rPr>
              <a:t>3 g L-carnitine </a:t>
            </a:r>
          </a:p>
          <a:p>
            <a:r>
              <a:rPr lang="en-US" dirty="0">
                <a:latin typeface="Helvetica" pitchFamily="34" charset="0"/>
              </a:rPr>
              <a:t>5 g NAC </a:t>
            </a:r>
          </a:p>
          <a:p>
            <a:r>
              <a:rPr lang="en-US" dirty="0">
                <a:latin typeface="Helvetica" pitchFamily="34" charset="0"/>
              </a:rPr>
              <a:t>1 g NR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9FD1C-60C0-084C-B3A3-FB3039A4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80" y="3507509"/>
            <a:ext cx="2226804" cy="1799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B6CA1-BD8C-D64D-85A7-1BC2EAEA2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5" y="3507508"/>
            <a:ext cx="2226804" cy="1799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266C8D-FA2F-8046-91B3-5ECC158F5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91" y="3507510"/>
            <a:ext cx="2226804" cy="179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5DD03-6189-824E-8E0D-4B85FDA22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" y="3507510"/>
            <a:ext cx="2226804" cy="179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188B3-3870-F946-88BD-5E3C07426184}"/>
              </a:ext>
            </a:extLst>
          </p:cNvPr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88572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24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31" y="207284"/>
            <a:ext cx="2648160" cy="650755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-521108" y="137674"/>
            <a:ext cx="91440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Plasma level of fatty liver markers</a:t>
            </a:r>
          </a:p>
        </p:txBody>
      </p:sp>
      <p:sp>
        <p:nvSpPr>
          <p:cNvPr id="12" name="Oval 11"/>
          <p:cNvSpPr/>
          <p:nvPr/>
        </p:nvSpPr>
        <p:spPr>
          <a:xfrm>
            <a:off x="305599" y="399284"/>
            <a:ext cx="963561" cy="570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46606" y="1665310"/>
            <a:ext cx="1070918" cy="723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7F908-AA8C-2B4A-9F4D-4830D60CE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3821080"/>
            <a:ext cx="3028453" cy="244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1CFCB-2B48-4A4F-94CB-FCFAAEA4C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57" y="3821080"/>
            <a:ext cx="3028453" cy="244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A194B1-E55B-E345-BFED-69CE1BE7F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7" y="1133197"/>
            <a:ext cx="3028453" cy="244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B95DA3-299E-9643-B8F8-A69763A7C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58" y="1119762"/>
            <a:ext cx="3028453" cy="24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B395B-4CF7-694F-8FFC-6420534701BB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18400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1" y="167238"/>
            <a:ext cx="665644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Plasma level of BCAAs, markers of 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9E419-7862-FA4D-B3B7-3E0C356D6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" y="3597276"/>
            <a:ext cx="2939381" cy="23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DA412-4AF5-944C-961C-6EA6DA593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9" y="1069167"/>
            <a:ext cx="2939381" cy="237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BF79C-A2B7-E04C-84C5-580A892E4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66" y="1069167"/>
            <a:ext cx="2939381" cy="237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804C7-578B-F94D-8680-3FDC0A6A9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" y="1069167"/>
            <a:ext cx="2939381" cy="237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6" b="50000"/>
          <a:stretch/>
        </p:blipFill>
        <p:spPr>
          <a:xfrm>
            <a:off x="2969342" y="1969168"/>
            <a:ext cx="6144719" cy="48888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Slide Number Placeholder 3"/>
          <p:cNvSpPr txBox="1">
            <a:spLocks/>
          </p:cNvSpPr>
          <p:nvPr/>
        </p:nvSpPr>
        <p:spPr>
          <a:xfrm>
            <a:off x="6705599" y="65087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3E616-213E-7B4E-8E72-6F02ED20A65F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29192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26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1018253"/>
            <a:ext cx="7889876" cy="5696776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-1" y="167238"/>
            <a:ext cx="665644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Effect of formulation in liver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0A28-06D1-0B44-BB65-358A5277D393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287216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0" y="383478"/>
            <a:ext cx="91440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Timeline for clinical studies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36034322"/>
              </p:ext>
            </p:extLst>
          </p:nvPr>
        </p:nvGraphicFramePr>
        <p:xfrm>
          <a:off x="335360" y="2132856"/>
          <a:ext cx="8424936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2017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912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2018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7815" y="4104000"/>
            <a:ext cx="4831634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ight Arrow 10"/>
          <p:cNvSpPr/>
          <p:nvPr/>
        </p:nvSpPr>
        <p:spPr>
          <a:xfrm>
            <a:off x="5239449" y="4711895"/>
            <a:ext cx="2110585" cy="28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ight Arrow 11"/>
          <p:cNvSpPr/>
          <p:nvPr/>
        </p:nvSpPr>
        <p:spPr>
          <a:xfrm>
            <a:off x="7092280" y="5431895"/>
            <a:ext cx="205172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395535" y="3790086"/>
            <a:ext cx="4068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00FF"/>
                </a:solidFill>
              </a:rPr>
              <a:t>GMP level formulation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9449" y="4935031"/>
            <a:ext cx="192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FF"/>
                </a:solidFill>
              </a:rPr>
              <a:t>Phase 2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Finland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Sweden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Turkey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South Korea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2280" y="50718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FF"/>
                </a:solidFill>
              </a:rPr>
              <a:t>Phase 3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1836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2019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036100" y="3315176"/>
            <a:ext cx="1743812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TextBox 18"/>
          <p:cNvSpPr txBox="1"/>
          <p:nvPr/>
        </p:nvSpPr>
        <p:spPr>
          <a:xfrm>
            <a:off x="1736394" y="2995281"/>
            <a:ext cx="193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rgbClr val="0000FF"/>
                </a:solidFill>
              </a:rPr>
              <a:t>Calib</a:t>
            </a:r>
            <a:r>
              <a:rPr lang="en-GB" sz="2000" b="1" dirty="0">
                <a:solidFill>
                  <a:srgbClr val="0000FF"/>
                </a:solidFill>
              </a:rPr>
              <a:t>. study</a:t>
            </a:r>
            <a:endParaRPr lang="sv-SE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5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-26804"/>
            <a:ext cx="6946084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 err="1">
                <a:solidFill>
                  <a:srgbClr val="0000FF"/>
                </a:solidFill>
                <a:ea typeface="+mj-ea"/>
                <a:cs typeface="Times New Roman" pitchFamily="18" charset="0"/>
              </a:rPr>
              <a:t>Isocaloric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 carbohydrate-restricted diet in subjects with NAFLD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3528392" cy="502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4644" y="836712"/>
            <a:ext cx="29337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88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18140" y="260648"/>
            <a:ext cx="529476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Rapid shift in microbiome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" y="1287809"/>
            <a:ext cx="4608512" cy="433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3"/>
            <a:ext cx="4523846" cy="369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E896D-254B-A043-887E-57A375CD1F22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301755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" y="855406"/>
            <a:ext cx="7518156" cy="60220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61513"/>
            <a:ext cx="6272982" cy="629892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Integration of omics data</a:t>
            </a:r>
          </a:p>
        </p:txBody>
      </p:sp>
    </p:spTree>
    <p:extLst>
      <p:ext uri="{BB962C8B-B14F-4D97-AF65-F5344CB8AC3E}">
        <p14:creationId xmlns:p14="http://schemas.microsoft.com/office/powerpoint/2010/main" val="91860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18140" y="260648"/>
            <a:ext cx="5923937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Rapid shift in microbiome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764704"/>
            <a:ext cx="8853239" cy="523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0CA7-CE20-4346-9436-4B044AEA7FE2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421151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628650"/>
            <a:ext cx="85248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18140" y="214188"/>
            <a:ext cx="8725860" cy="523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Reactions involved in liver folate metabolism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95C87-0914-414B-B61E-FBB6F9582FEA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1978165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281" y="692696"/>
            <a:ext cx="6307063" cy="529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18140" y="260648"/>
            <a:ext cx="647761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Global metabolic changes in liver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CB68A-2FD5-BB4E-A5F0-4510C23B3058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361267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2990"/>
            <a:ext cx="2298547" cy="365125"/>
          </a:xfrm>
        </p:spPr>
        <p:txBody>
          <a:bodyPr/>
          <a:lstStyle/>
          <a:p>
            <a:fld id="{16E92535-E9D8-4DDA-83D0-380D5F2D29E9}" type="slidenum">
              <a:rPr lang="en-US" sz="1000" smtClean="0"/>
              <a:pPr/>
              <a:t>33</a:t>
            </a:fld>
            <a:endParaRPr lang="en-US" sz="1000"/>
          </a:p>
        </p:txBody>
      </p:sp>
      <p:pic>
        <p:nvPicPr>
          <p:cNvPr id="5" name="Picture 2" descr="umber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610" y="4830476"/>
            <a:ext cx="1260000" cy="1260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808" y="1096536"/>
            <a:ext cx="977657" cy="12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3" y="1096536"/>
            <a:ext cx="1007591" cy="12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70" y="1096536"/>
            <a:ext cx="1101612" cy="12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375" y="2935889"/>
            <a:ext cx="1045850" cy="126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52536" y="2325650"/>
            <a:ext cx="163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Cheng Zhang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8059" y="2325650"/>
            <a:ext cx="1698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Sunjae Lee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3580" y="2325650"/>
            <a:ext cx="1923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Reza Bidkhori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07147" y="4195889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Zhengtao Liu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671" y="1096536"/>
            <a:ext cx="891695" cy="122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29014" y="2325650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Alen Lovric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6435" y="1096536"/>
            <a:ext cx="946957" cy="1224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19425" y="2325650"/>
            <a:ext cx="172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Rui Benfeitas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70" y="6090476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Faddy Aziz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9628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Umberto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Battisti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4" name="Picture 4" descr="E:\Adil_Employment\AllEmployee\GU Fady\Id 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2" y="4830476"/>
            <a:ext cx="908619" cy="12600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5940152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Chunxia Gao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6" name="Picture 4" descr="chunxia-gao-mod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8964" y="4830476"/>
            <a:ext cx="1476563" cy="12600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7812360" y="4195889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Natasa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Sikanic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Researcher</a:t>
            </a:r>
          </a:p>
        </p:txBody>
      </p:sp>
      <p:pic>
        <p:nvPicPr>
          <p:cNvPr id="28" name="Picture 6" descr="C:\Users\adilm\Desktop\image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23772" y="2935889"/>
            <a:ext cx="972633" cy="1260000"/>
          </a:xfrm>
          <a:prstGeom prst="rect">
            <a:avLst/>
          </a:prstGeom>
          <a:noFill/>
        </p:spPr>
      </p:pic>
      <p:pic>
        <p:nvPicPr>
          <p:cNvPr id="29" name="Picture 8" descr="profile-arif-new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39952" y="1096536"/>
            <a:ext cx="1081681" cy="12240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7001222" y="2325650"/>
            <a:ext cx="1338828" cy="3847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Mohamed </a:t>
            </a:r>
            <a:r>
              <a:rPr lang="en-IN" sz="900" dirty="0" err="1">
                <a:solidFill>
                  <a:prstClr val="black"/>
                </a:solidFill>
                <a:latin typeface="Century gothic"/>
                <a:cs typeface="Century gothic"/>
              </a:rPr>
              <a:t>Alshobky</a:t>
            </a:r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0260" y="2325650"/>
            <a:ext cx="1122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Dorines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Rosario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42890" y="1096536"/>
            <a:ext cx="913294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8957" y="1096536"/>
            <a:ext cx="1048893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-402188" y="25091"/>
            <a:ext cx="8229600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Systems medicine group@ SciLifeLab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67944" y="2325650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Muhammad Arif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PhD stud.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-108520" y="532487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Biology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436096" y="2526188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Experimental Biology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-242262" y="4439291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Medicinal Chemistry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496" y="4089626"/>
            <a:ext cx="9428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Beste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Turanli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pic>
        <p:nvPicPr>
          <p:cNvPr id="44" name="Picture 2" descr="http://sysmedicine.com/wp-content/uploads/2016/02/besty.new2_-245x30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" y="2829626"/>
            <a:ext cx="102900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sysmedicine.com/wp-content/uploads/2016/02/feride-258x300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00175" y="2829626"/>
            <a:ext cx="1083600" cy="1260000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>
            <a:off x="971600" y="4089626"/>
            <a:ext cx="8707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Feride Eren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124833" y="4089626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Ozlem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Altay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56322" name="Picture 2" descr="http://sysmedicine.com/wp-content/uploads/2016/02/fullsizeoutput_197-225x300.jpe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91450" y="1096536"/>
            <a:ext cx="918000" cy="1224000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>
            <a:off x="8177033" y="2310446"/>
            <a:ext cx="9653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Ida Larsson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0909" y="2829626"/>
            <a:ext cx="1153897" cy="12332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763688" y="6085212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Chiara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Zagni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54116" y="6085212"/>
            <a:ext cx="21308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Anders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Füchtbauer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31046" y="6104734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Leticia Gómez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3182" y="4830476"/>
            <a:ext cx="1163183" cy="12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68156" y="4825862"/>
            <a:ext cx="1133298" cy="1260000"/>
          </a:xfrm>
          <a:prstGeom prst="rect">
            <a:avLst/>
          </a:prstGeom>
        </p:spPr>
      </p:pic>
      <p:pic>
        <p:nvPicPr>
          <p:cNvPr id="1026" name="Picture 2" descr="Leticia Monjas phot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65" y="4825863"/>
            <a:ext cx="8729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/>
          <p:cNvSpPr txBox="1">
            <a:spLocks/>
          </p:cNvSpPr>
          <p:nvPr/>
        </p:nvSpPr>
        <p:spPr>
          <a:xfrm>
            <a:off x="5796136" y="4448550"/>
            <a:ext cx="2808312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Chemistry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23111" y="4186108"/>
            <a:ext cx="1186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Woong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Hee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Kim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388011" y="4093552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Shuqi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Zhang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2" descr="http://sysmedicine.com/wp-content/uploads/2016/02/Shuqi-Chen.new_-229x30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35" y="2829626"/>
            <a:ext cx="940274" cy="12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25" y="2944848"/>
            <a:ext cx="987236" cy="12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5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639" y="427410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496" y="942550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Chalmers University of Technology</a:t>
            </a:r>
          </a:p>
          <a:p>
            <a:r>
              <a:rPr lang="en-GB" sz="2000" dirty="0"/>
              <a:t>Prof. Jens Nielsen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" y="1012196"/>
            <a:ext cx="355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SciLifeLab</a:t>
            </a:r>
            <a:endParaRPr lang="en-GB" sz="2000" b="1" dirty="0"/>
          </a:p>
          <a:p>
            <a:r>
              <a:rPr lang="en-GB" sz="2000" dirty="0"/>
              <a:t>Prof. Mathias Uhlen</a:t>
            </a:r>
          </a:p>
          <a:p>
            <a:r>
              <a:rPr lang="en-GB" sz="2000" dirty="0"/>
              <a:t>Ass</a:t>
            </a:r>
            <a:r>
              <a:rPr lang="sv-SE" sz="2000" dirty="0"/>
              <a:t>. Prof. Emma Lundberg</a:t>
            </a:r>
          </a:p>
          <a:p>
            <a:r>
              <a:rPr lang="sv-SE" sz="2000" dirty="0"/>
              <a:t>Ass. Prof. Simon Elsässer 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64" y="5814172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Imperial College London</a:t>
            </a:r>
          </a:p>
          <a:p>
            <a:r>
              <a:rPr lang="en-GB" sz="2000" dirty="0"/>
              <a:t>Prof. Philippe </a:t>
            </a:r>
            <a:r>
              <a:rPr lang="en-GB" sz="2000" dirty="0" err="1"/>
              <a:t>Froguel</a:t>
            </a:r>
            <a:endParaRPr lang="en-GB" sz="2000" dirty="0"/>
          </a:p>
          <a:p>
            <a:r>
              <a:rPr lang="en-GB" sz="2000" dirty="0"/>
              <a:t>Prof. Andrew J </a:t>
            </a:r>
            <a:r>
              <a:rPr lang="en-GB" sz="2000" dirty="0" err="1"/>
              <a:t>Walley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19656" y="6030196"/>
            <a:ext cx="321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Leipzig</a:t>
            </a:r>
          </a:p>
          <a:p>
            <a:r>
              <a:rPr lang="en-GB" sz="2000" dirty="0"/>
              <a:t>Prof. Matthias Blüher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64" y="2452356"/>
            <a:ext cx="3779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Gothenburg </a:t>
            </a:r>
          </a:p>
          <a:p>
            <a:r>
              <a:rPr lang="en-GB" sz="2000" dirty="0"/>
              <a:t>Prof Jan Boren</a:t>
            </a:r>
          </a:p>
          <a:p>
            <a:r>
              <a:rPr lang="en-GB" sz="2000" dirty="0"/>
              <a:t>Prof Ulf Smith</a:t>
            </a:r>
          </a:p>
          <a:p>
            <a:r>
              <a:rPr lang="en-GB" sz="2000" dirty="0" err="1"/>
              <a:t>Prof.</a:t>
            </a:r>
            <a:r>
              <a:rPr lang="en-GB" sz="2000" dirty="0"/>
              <a:t> Fredrik Bäckhed</a:t>
            </a:r>
          </a:p>
          <a:p>
            <a:r>
              <a:rPr lang="en-GB" sz="2000" dirty="0"/>
              <a:t>Prof. Lena M Carlsson</a:t>
            </a:r>
          </a:p>
          <a:p>
            <a:r>
              <a:rPr lang="en-GB" sz="2000" dirty="0"/>
              <a:t>Prof. Stefano Romeo</a:t>
            </a:r>
          </a:p>
          <a:p>
            <a:r>
              <a:rPr lang="en-GB" sz="2000" dirty="0"/>
              <a:t>Prof. Morten Grötli</a:t>
            </a:r>
          </a:p>
          <a:p>
            <a:r>
              <a:rPr lang="en-GB" sz="2000" dirty="0"/>
              <a:t>Prof. Leif Eriksson </a:t>
            </a:r>
          </a:p>
        </p:txBody>
      </p:sp>
      <p:sp>
        <p:nvSpPr>
          <p:cNvPr id="15" name="Rektangel 3"/>
          <p:cNvSpPr/>
          <p:nvPr/>
        </p:nvSpPr>
        <p:spPr>
          <a:xfrm>
            <a:off x="19664" y="5044644"/>
            <a:ext cx="3347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cs typeface="Arial" panose="020B0604020202020204" pitchFamily="34" charset="0"/>
              </a:rPr>
              <a:t>Helsinki University</a:t>
            </a:r>
          </a:p>
          <a:p>
            <a:r>
              <a:rPr lang="en-GB" sz="2000" dirty="0">
                <a:cs typeface="Arial" panose="020B0604020202020204" pitchFamily="34" charset="0"/>
              </a:rPr>
              <a:t>Prof Marja-Riitta Taskinen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9656" y="4729317"/>
            <a:ext cx="3287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NIH</a:t>
            </a:r>
          </a:p>
          <a:p>
            <a:r>
              <a:rPr lang="en-GB" sz="2000" dirty="0"/>
              <a:t>Prof. George Kunos</a:t>
            </a:r>
          </a:p>
          <a:p>
            <a:r>
              <a:rPr lang="en-GB" sz="2000" dirty="0"/>
              <a:t>Dr Resat Cinar</a:t>
            </a:r>
          </a:p>
          <a:p>
            <a:r>
              <a:rPr lang="en-GB" sz="2000" dirty="0"/>
              <a:t>Bani Mukhopadhyay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9656" y="3748500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Stanford University</a:t>
            </a:r>
          </a:p>
          <a:p>
            <a:r>
              <a:rPr lang="en-GB" sz="2000" dirty="0"/>
              <a:t>Prof. Michael Snyder</a:t>
            </a:r>
          </a:p>
          <a:p>
            <a:r>
              <a:rPr lang="en-GB" sz="2000" dirty="0"/>
              <a:t>Dr Brian D Piening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19656" y="3040614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King's College London</a:t>
            </a:r>
          </a:p>
          <a:p>
            <a:r>
              <a:rPr lang="en-GB" sz="2000" dirty="0"/>
              <a:t>Ass. Prof. Saeed Shoaie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0496" y="2332728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Amsterdam</a:t>
            </a:r>
          </a:p>
          <a:p>
            <a:r>
              <a:rPr lang="en-GB" sz="2000" dirty="0" err="1"/>
              <a:t>Mireille</a:t>
            </a:r>
            <a:r>
              <a:rPr lang="en-GB" sz="2000" dirty="0"/>
              <a:t> J. </a:t>
            </a:r>
            <a:r>
              <a:rPr lang="en-GB" sz="2000" dirty="0" err="1"/>
              <a:t>Serlie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70496" y="1650436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Groningen</a:t>
            </a:r>
          </a:p>
          <a:p>
            <a:r>
              <a:rPr lang="en-GB" sz="2000" dirty="0"/>
              <a:t>Albert K. </a:t>
            </a:r>
            <a:r>
              <a:rPr lang="en-GB" sz="2000" dirty="0" err="1"/>
              <a:t>Groen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945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t0.gstatic.com/images?q=tbn:ANd9GcTXLgHRirZjoSJDom-k276PfqZvuPakDtTzh6opOwZOGK4nXyL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079048"/>
            <a:ext cx="3053996" cy="2522331"/>
          </a:xfrm>
          <a:prstGeom prst="rect">
            <a:avLst/>
          </a:prstGeom>
          <a:noFill/>
        </p:spPr>
      </p:pic>
      <p:pic>
        <p:nvPicPr>
          <p:cNvPr id="7" name="Picture 6" descr="kaw cop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534972"/>
            <a:ext cx="3096344" cy="177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gatesfoundation.org/~/media/GFO/Site/Logo%20Images/icon_small_bill_melinda_gates_foundation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079049"/>
            <a:ext cx="2376263" cy="2376264"/>
          </a:xfrm>
          <a:prstGeom prst="rect">
            <a:avLst/>
          </a:prstGeom>
          <a:noFill/>
        </p:spPr>
      </p:pic>
      <p:sp>
        <p:nvSpPr>
          <p:cNvPr id="14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35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logo Resolve Diabet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165867"/>
            <a:ext cx="2597399" cy="2129191"/>
          </a:xfrm>
          <a:prstGeom prst="rect">
            <a:avLst/>
          </a:prstGeom>
          <a:noFill/>
        </p:spPr>
      </p:pic>
      <p:pic>
        <p:nvPicPr>
          <p:cNvPr id="2054" name="Picture 6" descr="emif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1808" y="4203967"/>
            <a:ext cx="2334407" cy="2034713"/>
          </a:xfrm>
          <a:prstGeom prst="rect">
            <a:avLst/>
          </a:prstGeom>
          <a:noFill/>
        </p:spPr>
      </p:pic>
      <p:sp>
        <p:nvSpPr>
          <p:cNvPr id="2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6148" name="AutoShape 4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2" name="Picture 6" descr="http://www.pharmafile.com/system/files/imagecache/news_full/chan_zuckerberg_initiative.svg_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247400"/>
            <a:ext cx="3326164" cy="1504063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5639" y="251926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46536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 rot="16200000" flipH="1">
            <a:off x="1008816" y="4101124"/>
            <a:ext cx="360000" cy="360000"/>
          </a:xfrm>
          <a:prstGeom prst="arc">
            <a:avLst>
              <a:gd name="adj1" fmla="val 21160014"/>
              <a:gd name="adj2" fmla="val 5001513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rot="16200000" flipH="1">
            <a:off x="1009610" y="3309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c 6"/>
          <p:cNvSpPr/>
          <p:nvPr/>
        </p:nvSpPr>
        <p:spPr>
          <a:xfrm rot="16200000" flipH="1">
            <a:off x="1009610" y="1725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1081610" y="2697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081610" y="3489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081610" y="1905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9996" y="1365124"/>
            <a:ext cx="688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Glucose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716" y="2157124"/>
            <a:ext cx="4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G6P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71091" y="292821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F6P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1688" y="374112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F16BP</a:t>
            </a:r>
            <a:endParaRPr lang="en-US" sz="1200" b="1" dirty="0"/>
          </a:p>
        </p:txBody>
      </p:sp>
      <p:sp>
        <p:nvSpPr>
          <p:cNvPr id="15" name="Rectangle 14"/>
          <p:cNvSpPr/>
          <p:nvPr/>
        </p:nvSpPr>
        <p:spPr>
          <a:xfrm>
            <a:off x="1315610" y="1833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7082" y="2625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17082" y="3417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04095" y="1787410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6730" y="1768432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GCK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>
            <a:off x="2572196" y="4145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572196" y="2683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2572196" y="3475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2572196" y="4469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46378" y="101347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Genes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975" y="101347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Reactions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084" y="3165124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3712" y="3525124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grpSp>
        <p:nvGrpSpPr>
          <p:cNvPr id="2" name="Group 301"/>
          <p:cNvGrpSpPr/>
          <p:nvPr/>
        </p:nvGrpSpPr>
        <p:grpSpPr>
          <a:xfrm>
            <a:off x="3001765" y="1877474"/>
            <a:ext cx="472287" cy="40765"/>
            <a:chOff x="3157152" y="4688742"/>
            <a:chExt cx="472287" cy="40765"/>
          </a:xfrm>
        </p:grpSpPr>
        <p:sp>
          <p:nvSpPr>
            <p:cNvPr id="29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75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73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71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69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67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65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63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61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59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57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55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53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2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51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02"/>
          <p:cNvGrpSpPr/>
          <p:nvPr/>
        </p:nvGrpSpPr>
        <p:grpSpPr>
          <a:xfrm>
            <a:off x="3001765" y="4101124"/>
            <a:ext cx="472287" cy="40765"/>
            <a:chOff x="3157152" y="4688742"/>
            <a:chExt cx="472287" cy="40765"/>
          </a:xfrm>
        </p:grpSpPr>
        <p:sp>
          <p:nvSpPr>
            <p:cNvPr id="78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124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122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120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118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116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114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112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110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7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108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8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106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9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104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102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1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00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400"/>
          <p:cNvGrpSpPr/>
          <p:nvPr/>
        </p:nvGrpSpPr>
        <p:grpSpPr>
          <a:xfrm>
            <a:off x="3001765" y="2690543"/>
            <a:ext cx="472287" cy="40765"/>
            <a:chOff x="3157152" y="4688742"/>
            <a:chExt cx="472287" cy="40765"/>
          </a:xfrm>
        </p:grpSpPr>
        <p:sp>
          <p:nvSpPr>
            <p:cNvPr id="127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173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5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171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169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1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167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2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165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163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161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5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159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157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7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155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8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153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9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151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49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5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1" name="Group 449"/>
          <p:cNvGrpSpPr/>
          <p:nvPr/>
        </p:nvGrpSpPr>
        <p:grpSpPr>
          <a:xfrm>
            <a:off x="3001765" y="3491698"/>
            <a:ext cx="472287" cy="40765"/>
            <a:chOff x="3157152" y="4688742"/>
            <a:chExt cx="472287" cy="40765"/>
          </a:xfrm>
        </p:grpSpPr>
        <p:sp>
          <p:nvSpPr>
            <p:cNvPr id="176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2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222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220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5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218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0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216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214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2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212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3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210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4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208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206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6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204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7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202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8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200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9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98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498"/>
          <p:cNvGrpSpPr/>
          <p:nvPr/>
        </p:nvGrpSpPr>
        <p:grpSpPr>
          <a:xfrm>
            <a:off x="3001765" y="4449510"/>
            <a:ext cx="472287" cy="40765"/>
            <a:chOff x="3157152" y="4688742"/>
            <a:chExt cx="472287" cy="40765"/>
          </a:xfrm>
        </p:grpSpPr>
        <p:sp>
          <p:nvSpPr>
            <p:cNvPr id="225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1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271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3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269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4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267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9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265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263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1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261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2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2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259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3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257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4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255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253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251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7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249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1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247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3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73" name="Straight Arrow Connector 272"/>
          <p:cNvCxnSpPr/>
          <p:nvPr/>
        </p:nvCxnSpPr>
        <p:spPr>
          <a:xfrm rot="10800000">
            <a:off x="2572196" y="1891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Right Arrow 273"/>
          <p:cNvSpPr/>
          <p:nvPr/>
        </p:nvSpPr>
        <p:spPr>
          <a:xfrm>
            <a:off x="3622479" y="3533474"/>
            <a:ext cx="430900" cy="41437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 Box 30"/>
          <p:cNvSpPr txBox="1">
            <a:spLocks noChangeArrowheads="1"/>
          </p:cNvSpPr>
          <p:nvPr/>
        </p:nvSpPr>
        <p:spPr bwMode="auto">
          <a:xfrm>
            <a:off x="4435805" y="1013474"/>
            <a:ext cx="20659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Stochiometric matrix</a:t>
            </a:r>
          </a:p>
        </p:txBody>
      </p:sp>
      <p:sp>
        <p:nvSpPr>
          <p:cNvPr id="276" name="Rectangle 19"/>
          <p:cNvSpPr>
            <a:spLocks noChangeArrowheads="1"/>
          </p:cNvSpPr>
          <p:nvPr/>
        </p:nvSpPr>
        <p:spPr bwMode="auto">
          <a:xfrm>
            <a:off x="4643800" y="1243007"/>
            <a:ext cx="1424640" cy="227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tr-TR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4896902" y="2142808"/>
            <a:ext cx="1620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GB" sz="20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grpSp>
        <p:nvGrpSpPr>
          <p:cNvPr id="239" name="Group 103"/>
          <p:cNvGrpSpPr/>
          <p:nvPr/>
        </p:nvGrpSpPr>
        <p:grpSpPr>
          <a:xfrm>
            <a:off x="4811839" y="2308486"/>
            <a:ext cx="72000" cy="2952000"/>
            <a:chOff x="6444208" y="4797152"/>
            <a:chExt cx="72008" cy="1153716"/>
          </a:xfrm>
        </p:grpSpPr>
        <p:cxnSp>
          <p:nvCxnSpPr>
            <p:cNvPr id="279" name="Straight Connector 278"/>
            <p:cNvCxnSpPr/>
            <p:nvPr/>
          </p:nvCxnSpPr>
          <p:spPr>
            <a:xfrm rot="5400000">
              <a:off x="5868938" y="5373216"/>
              <a:ext cx="115133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6444208" y="4797152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6444208" y="5949280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103"/>
          <p:cNvGrpSpPr/>
          <p:nvPr/>
        </p:nvGrpSpPr>
        <p:grpSpPr>
          <a:xfrm flipH="1">
            <a:off x="6508120" y="2308486"/>
            <a:ext cx="72000" cy="2952000"/>
            <a:chOff x="6444208" y="4797152"/>
            <a:chExt cx="72008" cy="1153716"/>
          </a:xfrm>
        </p:grpSpPr>
        <p:cxnSp>
          <p:nvCxnSpPr>
            <p:cNvPr id="283" name="Straight Connector 282"/>
            <p:cNvCxnSpPr/>
            <p:nvPr/>
          </p:nvCxnSpPr>
          <p:spPr>
            <a:xfrm rot="5400000">
              <a:off x="5868938" y="5373216"/>
              <a:ext cx="115133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6444208" y="4797152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6444208" y="5949280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TextBox 285"/>
          <p:cNvSpPr txBox="1"/>
          <p:nvPr/>
        </p:nvSpPr>
        <p:spPr>
          <a:xfrm>
            <a:off x="633084" y="1581124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93712" y="1941124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487292" y="4317124"/>
            <a:ext cx="648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DHAP[c]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1159356" y="453312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GAP</a:t>
            </a:r>
          </a:p>
        </p:txBody>
      </p:sp>
      <p:cxnSp>
        <p:nvCxnSpPr>
          <p:cNvPr id="290" name="Straight Arrow Connector 289"/>
          <p:cNvCxnSpPr/>
          <p:nvPr/>
        </p:nvCxnSpPr>
        <p:spPr>
          <a:xfrm rot="5400000">
            <a:off x="1083198" y="4281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1315610" y="4209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>
            <a:off x="1091557" y="532512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13BPG</a:t>
            </a:r>
            <a:endParaRPr lang="en-US" sz="12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1169534" y="6117124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3PG</a:t>
            </a:r>
            <a:endParaRPr lang="en-US" sz="1200" b="1" dirty="0"/>
          </a:p>
        </p:txBody>
      </p:sp>
      <p:sp>
        <p:nvSpPr>
          <p:cNvPr id="294" name="Arc 293"/>
          <p:cNvSpPr/>
          <p:nvPr/>
        </p:nvSpPr>
        <p:spPr>
          <a:xfrm rot="16200000" flipH="1">
            <a:off x="1022987" y="4893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5" name="TextBox 294"/>
          <p:cNvSpPr txBox="1"/>
          <p:nvPr/>
        </p:nvSpPr>
        <p:spPr>
          <a:xfrm>
            <a:off x="11192" y="510912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NADH[c], H+[c]</a:t>
            </a:r>
          </a:p>
        </p:txBody>
      </p:sp>
      <p:cxnSp>
        <p:nvCxnSpPr>
          <p:cNvPr id="296" name="Straight Arrow Connector 295"/>
          <p:cNvCxnSpPr/>
          <p:nvPr/>
        </p:nvCxnSpPr>
        <p:spPr>
          <a:xfrm rot="5400000">
            <a:off x="1097369" y="5073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1317578" y="5001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Arc 297"/>
          <p:cNvSpPr/>
          <p:nvPr/>
        </p:nvSpPr>
        <p:spPr>
          <a:xfrm rot="16200000" flipH="1">
            <a:off x="1033620" y="5685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9" name="Straight Arrow Connector 298"/>
          <p:cNvCxnSpPr/>
          <p:nvPr/>
        </p:nvCxnSpPr>
        <p:spPr>
          <a:xfrm rot="5400000">
            <a:off x="1108002" y="5865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ectangle 299"/>
          <p:cNvSpPr/>
          <p:nvPr/>
        </p:nvSpPr>
        <p:spPr>
          <a:xfrm>
            <a:off x="1317578" y="5793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106603" y="475602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NAD+[c], Pi[c]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627569" y="5561087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588197" y="5899821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4757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 1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5" name="TextBox 304"/>
          <p:cNvSpPr txBox="1"/>
          <p:nvPr/>
        </p:nvSpPr>
        <p:spPr>
          <a:xfrm>
            <a:off x="5045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10000000000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6" name="TextBox 305"/>
          <p:cNvSpPr txBox="1"/>
          <p:nvPr/>
        </p:nvSpPr>
        <p:spPr>
          <a:xfrm>
            <a:off x="5333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1000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7" name="TextBox 306"/>
          <p:cNvSpPr txBox="1"/>
          <p:nvPr/>
        </p:nvSpPr>
        <p:spPr>
          <a:xfrm>
            <a:off x="5909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  <a:endParaRPr lang="sv-SE" sz="14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197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0000</a:t>
            </a:r>
            <a:endParaRPr lang="sv-SE" sz="1400" dirty="0"/>
          </a:p>
        </p:txBody>
      </p:sp>
      <p:sp>
        <p:nvSpPr>
          <p:cNvPr id="309" name="TextBox 308"/>
          <p:cNvSpPr txBox="1"/>
          <p:nvPr/>
        </p:nvSpPr>
        <p:spPr>
          <a:xfrm>
            <a:off x="5621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</a:t>
            </a:r>
            <a:r>
              <a:rPr lang="sv-SE" sz="1400" dirty="0"/>
              <a:t>00</a:t>
            </a:r>
          </a:p>
          <a:p>
            <a:pPr algn="r"/>
            <a:r>
              <a:rPr lang="sv-SE" sz="1400" dirty="0"/>
              <a:t>-1</a:t>
            </a:r>
          </a:p>
          <a:p>
            <a:pPr algn="r"/>
            <a:r>
              <a:rPr lang="sv-SE" sz="1400" dirty="0"/>
              <a:t>1001000000</a:t>
            </a:r>
            <a:endParaRPr lang="en-GB" sz="1400" dirty="0"/>
          </a:p>
        </p:txBody>
      </p:sp>
      <p:sp>
        <p:nvSpPr>
          <p:cNvPr id="310" name="TextBox 309"/>
          <p:cNvSpPr txBox="1"/>
          <p:nvPr/>
        </p:nvSpPr>
        <p:spPr>
          <a:xfrm>
            <a:off x="3995936" y="2235191"/>
            <a:ext cx="8735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Glucose</a:t>
            </a:r>
          </a:p>
          <a:p>
            <a:r>
              <a:rPr lang="en-GB" sz="1400" dirty="0"/>
              <a:t>G6P</a:t>
            </a:r>
          </a:p>
          <a:p>
            <a:r>
              <a:rPr lang="en-GB" sz="1400" dirty="0"/>
              <a:t>F6P</a:t>
            </a:r>
          </a:p>
          <a:p>
            <a:r>
              <a:rPr lang="en-GB" sz="1400" dirty="0"/>
              <a:t>F16BP</a:t>
            </a:r>
          </a:p>
          <a:p>
            <a:r>
              <a:rPr lang="en-GB" sz="1400" dirty="0"/>
              <a:t>GAP</a:t>
            </a:r>
          </a:p>
          <a:p>
            <a:r>
              <a:rPr lang="en-GB" sz="1400" dirty="0"/>
              <a:t>13BPG</a:t>
            </a:r>
          </a:p>
          <a:p>
            <a:r>
              <a:rPr lang="en-GB" sz="1400" dirty="0"/>
              <a:t>3PG</a:t>
            </a:r>
          </a:p>
          <a:p>
            <a:r>
              <a:rPr lang="en-GB" sz="1400" dirty="0"/>
              <a:t>DHAP</a:t>
            </a:r>
          </a:p>
          <a:p>
            <a:r>
              <a:rPr lang="en-GB" sz="1400" dirty="0"/>
              <a:t>ATP</a:t>
            </a:r>
          </a:p>
          <a:p>
            <a:r>
              <a:rPr lang="en-GB" sz="1400" dirty="0"/>
              <a:t>ADP</a:t>
            </a:r>
          </a:p>
          <a:p>
            <a:r>
              <a:rPr lang="en-GB" sz="1400" dirty="0"/>
              <a:t>NAD+</a:t>
            </a:r>
          </a:p>
          <a:p>
            <a:r>
              <a:rPr lang="en-GB" sz="1400" dirty="0"/>
              <a:t>NADH</a:t>
            </a:r>
          </a:p>
          <a:p>
            <a:r>
              <a:rPr lang="en-GB" sz="1400" dirty="0"/>
              <a:t>Pi</a:t>
            </a:r>
          </a:p>
          <a:p>
            <a:r>
              <a:rPr lang="en-GB" sz="1400" dirty="0"/>
              <a:t>H+</a:t>
            </a:r>
            <a:endParaRPr lang="sv-SE" sz="1400" dirty="0"/>
          </a:p>
        </p:txBody>
      </p:sp>
      <p:sp>
        <p:nvSpPr>
          <p:cNvPr id="311" name="Oval 310"/>
          <p:cNvSpPr/>
          <p:nvPr/>
        </p:nvSpPr>
        <p:spPr>
          <a:xfrm>
            <a:off x="1704095" y="2577622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1888629" y="255615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GPI</a:t>
            </a:r>
          </a:p>
        </p:txBody>
      </p:sp>
      <p:sp>
        <p:nvSpPr>
          <p:cNvPr id="313" name="Oval 312"/>
          <p:cNvSpPr/>
          <p:nvPr/>
        </p:nvSpPr>
        <p:spPr>
          <a:xfrm>
            <a:off x="1704095" y="4025817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1704095" y="3364900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>
            <a:stCxn id="15" idx="3"/>
            <a:endCxn id="18" idx="2"/>
          </p:cNvCxnSpPr>
          <p:nvPr/>
        </p:nvCxnSpPr>
        <p:spPr>
          <a:xfrm>
            <a:off x="1435439" y="1893091"/>
            <a:ext cx="268656" cy="73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878746" y="3348012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PFK</a:t>
            </a:r>
          </a:p>
        </p:txBody>
      </p:sp>
      <p:sp>
        <p:nvSpPr>
          <p:cNvPr id="317" name="Oval 316"/>
          <p:cNvSpPr/>
          <p:nvPr/>
        </p:nvSpPr>
        <p:spPr>
          <a:xfrm>
            <a:off x="1704095" y="4328407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/>
          <p:cNvSpPr txBox="1"/>
          <p:nvPr/>
        </p:nvSpPr>
        <p:spPr>
          <a:xfrm>
            <a:off x="1814198" y="3994523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ALDO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893543" y="4314185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TPI</a:t>
            </a:r>
          </a:p>
        </p:txBody>
      </p:sp>
      <p:sp>
        <p:nvSpPr>
          <p:cNvPr id="320" name="Oval 319"/>
          <p:cNvSpPr/>
          <p:nvPr/>
        </p:nvSpPr>
        <p:spPr>
          <a:xfrm>
            <a:off x="1704095" y="4947815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1763031" y="493359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GAPDH</a:t>
            </a:r>
          </a:p>
        </p:txBody>
      </p:sp>
      <p:sp>
        <p:nvSpPr>
          <p:cNvPr id="322" name="Oval 321"/>
          <p:cNvSpPr/>
          <p:nvPr/>
        </p:nvSpPr>
        <p:spPr>
          <a:xfrm>
            <a:off x="1704095" y="5741545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TextBox 322"/>
          <p:cNvSpPr txBox="1"/>
          <p:nvPr/>
        </p:nvSpPr>
        <p:spPr>
          <a:xfrm>
            <a:off x="1861644" y="572732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PGK</a:t>
            </a:r>
          </a:p>
        </p:txBody>
      </p:sp>
      <p:cxnSp>
        <p:nvCxnSpPr>
          <p:cNvPr id="324" name="Straight Connector 323"/>
          <p:cNvCxnSpPr>
            <a:stCxn id="16" idx="3"/>
            <a:endCxn id="311" idx="2"/>
          </p:cNvCxnSpPr>
          <p:nvPr/>
        </p:nvCxnSpPr>
        <p:spPr>
          <a:xfrm>
            <a:off x="1436911" y="2685091"/>
            <a:ext cx="267184" cy="5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17" idx="3"/>
            <a:endCxn id="314" idx="2"/>
          </p:cNvCxnSpPr>
          <p:nvPr/>
        </p:nvCxnSpPr>
        <p:spPr>
          <a:xfrm>
            <a:off x="1436911" y="3477091"/>
            <a:ext cx="267184" cy="8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297" idx="3"/>
            <a:endCxn id="320" idx="2"/>
          </p:cNvCxnSpPr>
          <p:nvPr/>
        </p:nvCxnSpPr>
        <p:spPr>
          <a:xfrm flipV="1">
            <a:off x="1437407" y="5060807"/>
            <a:ext cx="266688" cy="2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00" idx="3"/>
            <a:endCxn id="322" idx="2"/>
          </p:cNvCxnSpPr>
          <p:nvPr/>
        </p:nvCxnSpPr>
        <p:spPr>
          <a:xfrm>
            <a:off x="1437407" y="5853091"/>
            <a:ext cx="266688" cy="1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291" idx="3"/>
            <a:endCxn id="313" idx="2"/>
          </p:cNvCxnSpPr>
          <p:nvPr/>
        </p:nvCxnSpPr>
        <p:spPr>
          <a:xfrm flipV="1">
            <a:off x="1435439" y="4138809"/>
            <a:ext cx="268656" cy="130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291" idx="3"/>
            <a:endCxn id="317" idx="2"/>
          </p:cNvCxnSpPr>
          <p:nvPr/>
        </p:nvCxnSpPr>
        <p:spPr>
          <a:xfrm>
            <a:off x="1435439" y="4269091"/>
            <a:ext cx="268656" cy="172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10800000">
            <a:off x="2572196" y="5060389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10800000">
            <a:off x="2572196" y="5873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2" name="Group 498"/>
          <p:cNvGrpSpPr/>
          <p:nvPr/>
        </p:nvGrpSpPr>
        <p:grpSpPr>
          <a:xfrm>
            <a:off x="3001765" y="5040708"/>
            <a:ext cx="472287" cy="40765"/>
            <a:chOff x="3157152" y="4688742"/>
            <a:chExt cx="472287" cy="40765"/>
          </a:xfrm>
        </p:grpSpPr>
        <p:sp>
          <p:nvSpPr>
            <p:cNvPr id="333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379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2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377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2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375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6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7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373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8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371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9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369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0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367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1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365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2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363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361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4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359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0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5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357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9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6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355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1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7" name="Group 498"/>
          <p:cNvGrpSpPr/>
          <p:nvPr/>
        </p:nvGrpSpPr>
        <p:grpSpPr>
          <a:xfrm>
            <a:off x="3001765" y="5873892"/>
            <a:ext cx="472287" cy="40765"/>
            <a:chOff x="3157152" y="4688742"/>
            <a:chExt cx="472287" cy="40765"/>
          </a:xfrm>
        </p:grpSpPr>
        <p:sp>
          <p:nvSpPr>
            <p:cNvPr id="382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428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0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426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1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424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5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6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422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7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420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8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418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9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9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416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7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0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414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1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412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2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410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3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408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4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406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7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8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5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404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0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4801988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1</a:t>
            </a:r>
            <a:endParaRPr lang="en-US" sz="1400" i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5079355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2</a:t>
            </a:r>
            <a:endParaRPr lang="en-US" sz="1400" i="1" dirty="0"/>
          </a:p>
        </p:txBody>
      </p:sp>
      <p:sp>
        <p:nvSpPr>
          <p:cNvPr id="432" name="TextBox 431"/>
          <p:cNvSpPr txBox="1"/>
          <p:nvPr/>
        </p:nvSpPr>
        <p:spPr>
          <a:xfrm>
            <a:off x="5373570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3</a:t>
            </a:r>
            <a:endParaRPr lang="en-US" sz="1400" i="1" dirty="0"/>
          </a:p>
        </p:txBody>
      </p:sp>
      <p:sp>
        <p:nvSpPr>
          <p:cNvPr id="433" name="TextBox 432"/>
          <p:cNvSpPr txBox="1"/>
          <p:nvPr/>
        </p:nvSpPr>
        <p:spPr>
          <a:xfrm>
            <a:off x="5650937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4</a:t>
            </a:r>
            <a:endParaRPr lang="en-US" sz="1400" i="1" dirty="0"/>
          </a:p>
        </p:txBody>
      </p:sp>
      <p:sp>
        <p:nvSpPr>
          <p:cNvPr id="434" name="TextBox 433"/>
          <p:cNvSpPr txBox="1"/>
          <p:nvPr/>
        </p:nvSpPr>
        <p:spPr>
          <a:xfrm>
            <a:off x="5964386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5</a:t>
            </a:r>
            <a:endParaRPr lang="en-US" sz="1400" i="1" dirty="0"/>
          </a:p>
        </p:txBody>
      </p:sp>
      <p:sp>
        <p:nvSpPr>
          <p:cNvPr id="435" name="TextBox 434"/>
          <p:cNvSpPr txBox="1"/>
          <p:nvPr/>
        </p:nvSpPr>
        <p:spPr>
          <a:xfrm>
            <a:off x="6247622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6</a:t>
            </a:r>
            <a:endParaRPr lang="en-US" sz="1400" i="1" dirty="0"/>
          </a:p>
        </p:txBody>
      </p:sp>
      <p:sp>
        <p:nvSpPr>
          <p:cNvPr id="436" name="Title 1"/>
          <p:cNvSpPr txBox="1">
            <a:spLocks/>
          </p:cNvSpPr>
          <p:nvPr/>
        </p:nvSpPr>
        <p:spPr>
          <a:xfrm>
            <a:off x="-1135162" y="69782"/>
            <a:ext cx="9144000" cy="812033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GEMs: Genome-scale metabolic models</a:t>
            </a:r>
          </a:p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Tools for integration of omics data</a:t>
            </a:r>
          </a:p>
          <a:p>
            <a:pPr lvl="0" algn="ctr">
              <a:spcBef>
                <a:spcPct val="0"/>
              </a:spcBef>
            </a:pP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437" name="Slide Number Placeholder 2"/>
          <p:cNvSpPr txBox="1">
            <a:spLocks/>
          </p:cNvSpPr>
          <p:nvPr/>
        </p:nvSpPr>
        <p:spPr>
          <a:xfrm>
            <a:off x="8772092" y="6562822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4099560" y="5723704"/>
            <a:ext cx="5044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&amp; Nielsen (2012), </a:t>
            </a:r>
            <a:r>
              <a:rPr lang="sv-SE" sz="1400" dirty="0">
                <a:latin typeface="Helvetica" pitchFamily="34" charset="0"/>
              </a:rPr>
              <a:t>J Intern Med, </a:t>
            </a:r>
            <a:r>
              <a:rPr lang="sv-SE" sz="1400" b="1" dirty="0">
                <a:latin typeface="Helvetica" pitchFamily="34" charset="0"/>
              </a:rPr>
              <a:t>271</a:t>
            </a:r>
            <a:r>
              <a:rPr lang="sv-SE" sz="1400" dirty="0">
                <a:latin typeface="Helvetica" pitchFamily="34" charset="0"/>
              </a:rPr>
              <a:t>: 142–154</a:t>
            </a:r>
          </a:p>
          <a:p>
            <a:r>
              <a:rPr lang="en-GB" sz="1400" dirty="0">
                <a:latin typeface="Helvetica" pitchFamily="34" charset="0"/>
              </a:rPr>
              <a:t>Mardinoglu et al (2013), </a:t>
            </a:r>
            <a:r>
              <a:rPr lang="en-GB" sz="1400" dirty="0" err="1">
                <a:latin typeface="Helvetica" pitchFamily="34" charset="0"/>
              </a:rPr>
              <a:t>Biotechnol</a:t>
            </a:r>
            <a:r>
              <a:rPr lang="en-GB" sz="1400" dirty="0">
                <a:latin typeface="Helvetica" pitchFamily="34" charset="0"/>
              </a:rPr>
              <a:t> J, </a:t>
            </a:r>
            <a:r>
              <a:rPr lang="en-GB" sz="1400" b="1" dirty="0">
                <a:latin typeface="Helvetica" pitchFamily="34" charset="0"/>
              </a:rPr>
              <a:t>8</a:t>
            </a:r>
            <a:r>
              <a:rPr lang="en-GB" sz="1400" dirty="0">
                <a:latin typeface="Helvetica" pitchFamily="34" charset="0"/>
              </a:rPr>
              <a:t>: 985-996</a:t>
            </a:r>
          </a:p>
          <a:p>
            <a:r>
              <a:rPr lang="en-GB" sz="1400" dirty="0">
                <a:latin typeface="Helvetica" pitchFamily="34" charset="0"/>
              </a:rPr>
              <a:t>Mardinoglu &amp; Nielsen (2015), COB, </a:t>
            </a:r>
            <a:r>
              <a:rPr lang="en-GB" sz="1400" b="1" dirty="0">
                <a:latin typeface="Helvetica" pitchFamily="34" charset="0"/>
              </a:rPr>
              <a:t>34: </a:t>
            </a:r>
            <a:r>
              <a:rPr lang="en-GB" sz="1400" dirty="0">
                <a:latin typeface="Helvetica" pitchFamily="34" charset="0"/>
              </a:rPr>
              <a:t>91–97</a:t>
            </a:r>
            <a:endParaRPr lang="sv-SE" sz="1400" dirty="0">
              <a:latin typeface="Helvetica" pitchFamily="34" charset="0"/>
            </a:endParaRPr>
          </a:p>
        </p:txBody>
      </p:sp>
      <p:grpSp>
        <p:nvGrpSpPr>
          <p:cNvPr id="396" name="Grupp 2551"/>
          <p:cNvGrpSpPr>
            <a:grpSpLocks noChangeAspect="1"/>
          </p:cNvGrpSpPr>
          <p:nvPr/>
        </p:nvGrpSpPr>
        <p:grpSpPr>
          <a:xfrm>
            <a:off x="7395814" y="1115192"/>
            <a:ext cx="1286867" cy="1867416"/>
            <a:chOff x="4788024" y="1196752"/>
            <a:chExt cx="1895648" cy="2750839"/>
          </a:xfrm>
          <a:solidFill>
            <a:schemeClr val="bg2"/>
          </a:solidFill>
        </p:grpSpPr>
        <p:cxnSp>
          <p:nvCxnSpPr>
            <p:cNvPr id="441" name="Rak 81"/>
            <p:cNvCxnSpPr>
              <a:stCxn id="489" idx="2"/>
              <a:endCxn id="464" idx="4"/>
            </p:cNvCxnSpPr>
            <p:nvPr/>
          </p:nvCxnSpPr>
          <p:spPr>
            <a:xfrm rot="10800000">
              <a:off x="5616116" y="2822933"/>
              <a:ext cx="289768" cy="152550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Rak 2553"/>
            <p:cNvCxnSpPr>
              <a:endCxn id="485" idx="0"/>
            </p:cNvCxnSpPr>
            <p:nvPr/>
          </p:nvCxnSpPr>
          <p:spPr>
            <a:xfrm rot="10800000">
              <a:off x="6445944" y="3443535"/>
              <a:ext cx="237728" cy="266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Rak 50"/>
            <p:cNvCxnSpPr>
              <a:stCxn id="466" idx="6"/>
              <a:endCxn id="476" idx="0"/>
            </p:cNvCxnSpPr>
            <p:nvPr/>
          </p:nvCxnSpPr>
          <p:spPr>
            <a:xfrm>
              <a:off x="5652120" y="1856826"/>
              <a:ext cx="540060" cy="258028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Rak 50"/>
            <p:cNvCxnSpPr>
              <a:stCxn id="465" idx="6"/>
              <a:endCxn id="475" idx="4"/>
            </p:cNvCxnSpPr>
            <p:nvPr/>
          </p:nvCxnSpPr>
          <p:spPr>
            <a:xfrm flipV="1">
              <a:off x="5652120" y="1892830"/>
              <a:ext cx="540060" cy="276031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Rak 2556"/>
            <p:cNvCxnSpPr>
              <a:stCxn id="475" idx="0"/>
              <a:endCxn id="467" idx="4"/>
            </p:cNvCxnSpPr>
            <p:nvPr/>
          </p:nvCxnSpPr>
          <p:spPr>
            <a:xfrm rot="5400000" flipH="1" flipV="1">
              <a:off x="6063165" y="1691807"/>
              <a:ext cx="258030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Rak 2557"/>
            <p:cNvCxnSpPr>
              <a:stCxn id="469" idx="0"/>
              <a:endCxn id="447" idx="4"/>
            </p:cNvCxnSpPr>
            <p:nvPr/>
          </p:nvCxnSpPr>
          <p:spPr>
            <a:xfrm rot="5400000" flipH="1" flipV="1">
              <a:off x="5505104" y="1379772"/>
              <a:ext cx="222024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Ellips 2558"/>
            <p:cNvSpPr/>
            <p:nvPr/>
          </p:nvSpPr>
          <p:spPr>
            <a:xfrm>
              <a:off x="5580112" y="119675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Rak 2559"/>
            <p:cNvCxnSpPr>
              <a:stCxn id="466" idx="0"/>
              <a:endCxn id="469" idx="4"/>
            </p:cNvCxnSpPr>
            <p:nvPr/>
          </p:nvCxnSpPr>
          <p:spPr>
            <a:xfrm rot="5400000" flipH="1" flipV="1">
              <a:off x="5487101" y="1691807"/>
              <a:ext cx="258030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Rak 2560"/>
            <p:cNvCxnSpPr>
              <a:stCxn id="465" idx="0"/>
              <a:endCxn id="466" idx="4"/>
            </p:cNvCxnSpPr>
            <p:nvPr/>
          </p:nvCxnSpPr>
          <p:spPr>
            <a:xfrm rot="5400000" flipH="1" flipV="1">
              <a:off x="5496103" y="2012844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Rak 2561"/>
            <p:cNvCxnSpPr>
              <a:stCxn id="471" idx="0"/>
              <a:endCxn id="465" idx="4"/>
            </p:cNvCxnSpPr>
            <p:nvPr/>
          </p:nvCxnSpPr>
          <p:spPr>
            <a:xfrm rot="5400000" flipH="1" flipV="1">
              <a:off x="5496103" y="232487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Rak 2562"/>
            <p:cNvCxnSpPr>
              <a:stCxn id="464" idx="0"/>
              <a:endCxn id="471" idx="4"/>
            </p:cNvCxnSpPr>
            <p:nvPr/>
          </p:nvCxnSpPr>
          <p:spPr>
            <a:xfrm rot="5400000" flipH="1" flipV="1">
              <a:off x="5499104" y="2633913"/>
              <a:ext cx="234025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Rak 2563"/>
            <p:cNvCxnSpPr>
              <a:endCxn id="464" idx="4"/>
            </p:cNvCxnSpPr>
            <p:nvPr/>
          </p:nvCxnSpPr>
          <p:spPr>
            <a:xfrm rot="16200000" flipV="1">
              <a:off x="5493103" y="2945946"/>
              <a:ext cx="246028" cy="2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Grupp 75"/>
            <p:cNvGrpSpPr/>
            <p:nvPr/>
          </p:nvGrpSpPr>
          <p:grpSpPr>
            <a:xfrm>
              <a:off x="5437832" y="2939479"/>
              <a:ext cx="1008112" cy="1008112"/>
              <a:chOff x="4067944" y="3717032"/>
              <a:chExt cx="1008112" cy="1008112"/>
            </a:xfrm>
            <a:grpFill/>
          </p:grpSpPr>
          <p:sp>
            <p:nvSpPr>
              <p:cNvPr id="477" name="Ellips 2588"/>
              <p:cNvSpPr/>
              <p:nvPr/>
            </p:nvSpPr>
            <p:spPr>
              <a:xfrm>
                <a:off x="4111481" y="3738463"/>
                <a:ext cx="936000" cy="936000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" name="Grupp 57"/>
              <p:cNvGrpSpPr/>
              <p:nvPr/>
            </p:nvGrpSpPr>
            <p:grpSpPr>
              <a:xfrm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8" name="Ellips 2599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Ellips 2600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" name="Grupp 58"/>
              <p:cNvGrpSpPr/>
              <p:nvPr/>
            </p:nvGrpSpPr>
            <p:grpSpPr>
              <a:xfrm rot="27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6" name="Ellips 2597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Ellips 2598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0" name="Grupp 64"/>
              <p:cNvGrpSpPr/>
              <p:nvPr/>
            </p:nvGrpSpPr>
            <p:grpSpPr>
              <a:xfrm rot="54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4" name="Ellips 2595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Ellips 2596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upp 67"/>
              <p:cNvGrpSpPr/>
              <p:nvPr/>
            </p:nvGrpSpPr>
            <p:grpSpPr>
              <a:xfrm rot="-27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2" name="Ellips 2593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Ellips 2594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54" name="Rak 2565"/>
            <p:cNvCxnSpPr>
              <a:stCxn id="470" idx="7"/>
              <a:endCxn id="466" idx="4"/>
            </p:cNvCxnSpPr>
            <p:nvPr/>
          </p:nvCxnSpPr>
          <p:spPr>
            <a:xfrm rot="5400000" flipH="1" flipV="1">
              <a:off x="5395548" y="1922834"/>
              <a:ext cx="250571" cy="190565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Rak 2566"/>
            <p:cNvCxnSpPr>
              <a:stCxn id="470" idx="6"/>
              <a:endCxn id="465" idx="2"/>
            </p:cNvCxnSpPr>
            <p:nvPr/>
          </p:nvCxnSpPr>
          <p:spPr>
            <a:xfrm>
              <a:off x="5436096" y="2168860"/>
              <a:ext cx="144016" cy="1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Rak 2567"/>
            <p:cNvCxnSpPr/>
            <p:nvPr/>
          </p:nvCxnSpPr>
          <p:spPr>
            <a:xfrm flipH="1" flipV="1">
              <a:off x="5340085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Rak 2568"/>
            <p:cNvCxnSpPr/>
            <p:nvPr/>
          </p:nvCxnSpPr>
          <p:spPr>
            <a:xfrm flipH="1" flipV="1">
              <a:off x="5652120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Rak 2569"/>
            <p:cNvCxnSpPr/>
            <p:nvPr/>
          </p:nvCxnSpPr>
          <p:spPr>
            <a:xfrm flipH="1" flipV="1">
              <a:off x="5652120" y="1526788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Rak 2570"/>
            <p:cNvCxnSpPr/>
            <p:nvPr/>
          </p:nvCxnSpPr>
          <p:spPr>
            <a:xfrm flipH="1" flipV="1">
              <a:off x="5940152" y="1526788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Rak 2571"/>
            <p:cNvCxnSpPr/>
            <p:nvPr/>
          </p:nvCxnSpPr>
          <p:spPr>
            <a:xfrm flipH="1" flipV="1">
              <a:off x="4788024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Rak 2572"/>
            <p:cNvCxnSpPr/>
            <p:nvPr/>
          </p:nvCxnSpPr>
          <p:spPr>
            <a:xfrm flipH="1" flipV="1">
              <a:off x="5076056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Ellips 2573"/>
            <p:cNvSpPr/>
            <p:nvPr/>
          </p:nvSpPr>
          <p:spPr>
            <a:xfrm>
              <a:off x="5292080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3" name="Grupp 46"/>
            <p:cNvGrpSpPr/>
            <p:nvPr/>
          </p:nvGrpSpPr>
          <p:grpSpPr>
            <a:xfrm>
              <a:off x="6156176" y="1820822"/>
              <a:ext cx="72008" cy="624070"/>
              <a:chOff x="6156176" y="1838824"/>
              <a:chExt cx="72008" cy="624070"/>
            </a:xfrm>
            <a:grpFill/>
          </p:grpSpPr>
          <p:cxnSp>
            <p:nvCxnSpPr>
              <p:cNvPr id="473" name="Rak 2584"/>
              <p:cNvCxnSpPr>
                <a:stCxn id="476" idx="0"/>
                <a:endCxn id="475" idx="4"/>
              </p:cNvCxnSpPr>
              <p:nvPr/>
            </p:nvCxnSpPr>
            <p:spPr>
              <a:xfrm rot="5400000" flipH="1" flipV="1">
                <a:off x="6081168" y="2021844"/>
                <a:ext cx="222024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Rak 2585"/>
              <p:cNvCxnSpPr>
                <a:endCxn id="476" idx="4"/>
              </p:cNvCxnSpPr>
              <p:nvPr/>
            </p:nvCxnSpPr>
            <p:spPr>
              <a:xfrm rot="5400000" flipH="1" flipV="1">
                <a:off x="6063165" y="2333879"/>
                <a:ext cx="258030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Ellips 2586"/>
              <p:cNvSpPr/>
              <p:nvPr/>
            </p:nvSpPr>
            <p:spPr>
              <a:xfrm>
                <a:off x="6156176" y="1838824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Ellips 2587"/>
              <p:cNvSpPr/>
              <p:nvPr/>
            </p:nvSpPr>
            <p:spPr>
              <a:xfrm>
                <a:off x="6156176" y="2132856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4" name="Ellips 2575"/>
            <p:cNvSpPr/>
            <p:nvPr/>
          </p:nvSpPr>
          <p:spPr>
            <a:xfrm>
              <a:off x="5580112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Ellips 2576"/>
            <p:cNvSpPr/>
            <p:nvPr/>
          </p:nvSpPr>
          <p:spPr>
            <a:xfrm>
              <a:off x="5580112" y="2132857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Ellips 2577"/>
            <p:cNvSpPr/>
            <p:nvPr/>
          </p:nvSpPr>
          <p:spPr>
            <a:xfrm>
              <a:off x="5580112" y="182082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Ellips 2578"/>
            <p:cNvSpPr/>
            <p:nvPr/>
          </p:nvSpPr>
          <p:spPr>
            <a:xfrm>
              <a:off x="6156176" y="1490784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Ellips 2579"/>
            <p:cNvSpPr/>
            <p:nvPr/>
          </p:nvSpPr>
          <p:spPr>
            <a:xfrm>
              <a:off x="5868144" y="1490784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Ellips 2580"/>
            <p:cNvSpPr/>
            <p:nvPr/>
          </p:nvSpPr>
          <p:spPr>
            <a:xfrm>
              <a:off x="5580112" y="1490784"/>
              <a:ext cx="72008" cy="7200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Ellips 2581"/>
            <p:cNvSpPr/>
            <p:nvPr/>
          </p:nvSpPr>
          <p:spPr>
            <a:xfrm>
              <a:off x="5364088" y="2132856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Ellips 2582"/>
            <p:cNvSpPr/>
            <p:nvPr/>
          </p:nvSpPr>
          <p:spPr>
            <a:xfrm>
              <a:off x="5580112" y="244489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Ellips 2583"/>
            <p:cNvSpPr/>
            <p:nvPr/>
          </p:nvSpPr>
          <p:spPr>
            <a:xfrm>
              <a:off x="5004048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8" name="Grupp 1983"/>
          <p:cNvGrpSpPr>
            <a:grpSpLocks noChangeAspect="1"/>
          </p:cNvGrpSpPr>
          <p:nvPr/>
        </p:nvGrpSpPr>
        <p:grpSpPr>
          <a:xfrm>
            <a:off x="7092280" y="3491456"/>
            <a:ext cx="1895522" cy="2198806"/>
            <a:chOff x="611560" y="589980"/>
            <a:chExt cx="3240360" cy="3038276"/>
          </a:xfrm>
        </p:grpSpPr>
        <p:cxnSp>
          <p:nvCxnSpPr>
            <p:cNvPr id="491" name="Rak pil 1984"/>
            <p:cNvCxnSpPr/>
            <p:nvPr/>
          </p:nvCxnSpPr>
          <p:spPr>
            <a:xfrm>
              <a:off x="1547664" y="2564904"/>
              <a:ext cx="1800200" cy="15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Rak pil 1985"/>
            <p:cNvCxnSpPr/>
            <p:nvPr/>
          </p:nvCxnSpPr>
          <p:spPr>
            <a:xfrm rot="16200000" flipV="1">
              <a:off x="647664" y="1673288"/>
              <a:ext cx="180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Rak pil 1986"/>
            <p:cNvCxnSpPr/>
            <p:nvPr/>
          </p:nvCxnSpPr>
          <p:spPr>
            <a:xfrm rot="5400000">
              <a:off x="552128" y="2624336"/>
              <a:ext cx="1063352" cy="9444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4" name="Regelbunden femhörning 1987"/>
            <p:cNvSpPr/>
            <p:nvPr/>
          </p:nvSpPr>
          <p:spPr>
            <a:xfrm>
              <a:off x="2555776" y="620688"/>
              <a:ext cx="1296144" cy="1080120"/>
            </a:xfrm>
            <a:prstGeom prst="pentagon">
              <a:avLst/>
            </a:pr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5" name="Rak 1988"/>
            <p:cNvCxnSpPr>
              <a:stCxn id="494" idx="2"/>
            </p:cNvCxnSpPr>
            <p:nvPr/>
          </p:nvCxnSpPr>
          <p:spPr>
            <a:xfrm rot="5400000">
              <a:off x="1743441" y="1505028"/>
              <a:ext cx="864100" cy="1255653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Rak 1989"/>
            <p:cNvCxnSpPr>
              <a:stCxn id="494" idx="1"/>
            </p:cNvCxnSpPr>
            <p:nvPr/>
          </p:nvCxnSpPr>
          <p:spPr>
            <a:xfrm rot="10800000" flipV="1">
              <a:off x="1547665" y="1033256"/>
              <a:ext cx="1008113" cy="153164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Rak 1990"/>
            <p:cNvCxnSpPr>
              <a:stCxn id="494" idx="4"/>
            </p:cNvCxnSpPr>
            <p:nvPr/>
          </p:nvCxnSpPr>
          <p:spPr>
            <a:xfrm rot="5400000">
              <a:off x="2143971" y="1104498"/>
              <a:ext cx="864102" cy="2056715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Rak 1991"/>
            <p:cNvCxnSpPr>
              <a:stCxn id="494" idx="0"/>
            </p:cNvCxnSpPr>
            <p:nvPr/>
          </p:nvCxnSpPr>
          <p:spPr>
            <a:xfrm rot="16200000" flipH="1">
              <a:off x="3023828" y="800708"/>
              <a:ext cx="504056" cy="144016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Rak 1992"/>
            <p:cNvCxnSpPr>
              <a:stCxn id="494" idx="5"/>
            </p:cNvCxnSpPr>
            <p:nvPr/>
          </p:nvCxnSpPr>
          <p:spPr>
            <a:xfrm flipH="1">
              <a:off x="3347864" y="1033256"/>
              <a:ext cx="504055" cy="9148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Rak 1993"/>
            <p:cNvCxnSpPr>
              <a:endCxn id="494" idx="2"/>
            </p:cNvCxnSpPr>
            <p:nvPr/>
          </p:nvCxnSpPr>
          <p:spPr>
            <a:xfrm rot="5400000">
              <a:off x="2787562" y="1140502"/>
              <a:ext cx="576058" cy="54454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Rak 1994"/>
            <p:cNvCxnSpPr>
              <a:stCxn id="494" idx="4"/>
            </p:cNvCxnSpPr>
            <p:nvPr/>
          </p:nvCxnSpPr>
          <p:spPr>
            <a:xfrm rot="5400000" flipH="1">
              <a:off x="3188092" y="1284517"/>
              <a:ext cx="576060" cy="256515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Rak 1995"/>
            <p:cNvCxnSpPr>
              <a:endCxn id="494" idx="1"/>
            </p:cNvCxnSpPr>
            <p:nvPr/>
          </p:nvCxnSpPr>
          <p:spPr>
            <a:xfrm rot="10800000">
              <a:off x="2555778" y="1033256"/>
              <a:ext cx="792087" cy="9148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Ellips 1996"/>
            <p:cNvSpPr/>
            <p:nvPr/>
          </p:nvSpPr>
          <p:spPr>
            <a:xfrm>
              <a:off x="3167063" y="589980"/>
              <a:ext cx="129600" cy="104756"/>
            </a:xfrm>
            <a:prstGeom prst="ellipse">
              <a:avLst/>
            </a:prstGeom>
            <a:ln w="635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ihandsfigur 1997"/>
            <p:cNvSpPr/>
            <p:nvPr/>
          </p:nvSpPr>
          <p:spPr>
            <a:xfrm>
              <a:off x="1558925" y="1041400"/>
              <a:ext cx="1235075" cy="1501775"/>
            </a:xfrm>
            <a:custGeom>
              <a:avLst/>
              <a:gdLst>
                <a:gd name="connsiteX0" fmla="*/ 984250 w 1235075"/>
                <a:gd name="connsiteY0" fmla="*/ 0 h 1501775"/>
                <a:gd name="connsiteX1" fmla="*/ 0 w 1235075"/>
                <a:gd name="connsiteY1" fmla="*/ 1501775 h 1501775"/>
                <a:gd name="connsiteX2" fmla="*/ 1235075 w 1235075"/>
                <a:gd name="connsiteY2" fmla="*/ 660400 h 1501775"/>
                <a:gd name="connsiteX3" fmla="*/ 984250 w 1235075"/>
                <a:gd name="connsiteY3" fmla="*/ 0 h 150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5075" h="1501775">
                  <a:moveTo>
                    <a:pt x="984250" y="0"/>
                  </a:moveTo>
                  <a:lnTo>
                    <a:pt x="0" y="1501775"/>
                  </a:lnTo>
                  <a:lnTo>
                    <a:pt x="1235075" y="660400"/>
                  </a:lnTo>
                  <a:lnTo>
                    <a:pt x="984250" y="0"/>
                  </a:lnTo>
                  <a:close/>
                </a:path>
              </a:pathLst>
            </a:cu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Frihandsfigur 1998"/>
            <p:cNvSpPr/>
            <p:nvPr/>
          </p:nvSpPr>
          <p:spPr>
            <a:xfrm>
              <a:off x="1565275" y="1708150"/>
              <a:ext cx="2025650" cy="847725"/>
            </a:xfrm>
            <a:custGeom>
              <a:avLst/>
              <a:gdLst>
                <a:gd name="connsiteX0" fmla="*/ 0 w 2025650"/>
                <a:gd name="connsiteY0" fmla="*/ 847725 h 847725"/>
                <a:gd name="connsiteX1" fmla="*/ 2025650 w 2025650"/>
                <a:gd name="connsiteY1" fmla="*/ 6350 h 847725"/>
                <a:gd name="connsiteX2" fmla="*/ 1241425 w 2025650"/>
                <a:gd name="connsiteY2" fmla="*/ 0 h 847725"/>
                <a:gd name="connsiteX3" fmla="*/ 0 w 2025650"/>
                <a:gd name="connsiteY3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650" h="847725">
                  <a:moveTo>
                    <a:pt x="0" y="847725"/>
                  </a:moveTo>
                  <a:lnTo>
                    <a:pt x="2025650" y="6350"/>
                  </a:lnTo>
                  <a:lnTo>
                    <a:pt x="1241425" y="0"/>
                  </a:lnTo>
                  <a:lnTo>
                    <a:pt x="0" y="847725"/>
                  </a:lnTo>
                  <a:close/>
                </a:path>
              </a:pathLst>
            </a:cu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6" name="Right Arrow 505"/>
          <p:cNvSpPr/>
          <p:nvPr/>
        </p:nvSpPr>
        <p:spPr>
          <a:xfrm rot="19500000">
            <a:off x="6667104" y="3154616"/>
            <a:ext cx="792000" cy="432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ight Arrow 506"/>
          <p:cNvSpPr/>
          <p:nvPr/>
        </p:nvSpPr>
        <p:spPr>
          <a:xfrm rot="2100000" flipV="1">
            <a:off x="6667104" y="3831029"/>
            <a:ext cx="792000" cy="432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TextBox 507"/>
          <p:cNvSpPr txBox="1"/>
          <p:nvPr/>
        </p:nvSpPr>
        <p:spPr>
          <a:xfrm>
            <a:off x="7272808" y="2987992"/>
            <a:ext cx="197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Network dependent</a:t>
            </a:r>
          </a:p>
          <a:p>
            <a:pPr algn="ctr"/>
            <a:r>
              <a:rPr lang="en-US" sz="1400" b="1" dirty="0"/>
              <a:t> Analysis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7642927" y="4931616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Model</a:t>
            </a:r>
          </a:p>
          <a:p>
            <a:pPr algn="ctr"/>
            <a:r>
              <a:rPr lang="en-US" sz="1400" b="1" dirty="0"/>
              <a:t>Simulations</a:t>
            </a:r>
          </a:p>
        </p:txBody>
      </p:sp>
      <p:sp>
        <p:nvSpPr>
          <p:cNvPr id="5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510707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5" y="995910"/>
            <a:ext cx="6163510" cy="5842426"/>
          </a:xfrm>
          <a:prstGeom prst="rect">
            <a:avLst/>
          </a:prstGeom>
        </p:spPr>
      </p:pic>
      <p:pic>
        <p:nvPicPr>
          <p:cNvPr id="2050" name="Picture 2" descr="https://www.proteinatlas.org/images_static/logo_tex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1" y="151746"/>
            <a:ext cx="6353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6112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Uhlen et. al (2015), Science, 347: 1260419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464505"/>
            <a:ext cx="2298547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08" y="1504334"/>
            <a:ext cx="4283105" cy="351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64834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Uhlen et. al (2015), Science, 347: 1260419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660476" y="27696"/>
            <a:ext cx="8464758" cy="8166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Human Tissue GEMs based on </a:t>
            </a:r>
          </a:p>
          <a:p>
            <a:pPr lvl="0"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proteomics and transcriptomics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09" y="1026898"/>
            <a:ext cx="4466560" cy="59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1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260648"/>
            <a:ext cx="89644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Integration of GEMs with other biological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17232"/>
            <a:ext cx="53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Lee et. al (2016), Cell Metabolism, </a:t>
            </a:r>
            <a:r>
              <a:rPr lang="en-GB" sz="1400" b="1" dirty="0">
                <a:latin typeface="Helvetica" pitchFamily="34" charset="0"/>
              </a:rPr>
              <a:t>24</a:t>
            </a:r>
            <a:r>
              <a:rPr lang="en-GB" sz="1400" dirty="0">
                <a:latin typeface="Helvetica" pitchFamily="34" charset="0"/>
              </a:rPr>
              <a:t>, 172-184</a:t>
            </a:r>
          </a:p>
          <a:p>
            <a:r>
              <a:rPr lang="en-GB" sz="1400" dirty="0">
                <a:latin typeface="Helvetica" pitchFamily="34" charset="0"/>
              </a:rPr>
              <a:t>Lee et. al (2016), Nucleic Acids Research, </a:t>
            </a:r>
            <a:r>
              <a:rPr lang="en-GB" sz="1400" b="1" dirty="0">
                <a:latin typeface="Helvetica" pitchFamily="34" charset="0"/>
              </a:rPr>
              <a:t>44</a:t>
            </a:r>
            <a:r>
              <a:rPr lang="sv-SE" sz="1400" dirty="0"/>
              <a:t>, 5529-5539</a:t>
            </a:r>
          </a:p>
          <a:p>
            <a:r>
              <a:rPr lang="sv-SE" sz="1400" dirty="0">
                <a:latin typeface="Helvetica" pitchFamily="34" charset="0"/>
              </a:rPr>
              <a:t>Mardinoglu et. al (2018), Nature Reviews Gast &amp; Hep, in press</a:t>
            </a:r>
            <a:endParaRPr lang="en-GB" sz="1400" dirty="0">
              <a:latin typeface="Helvetic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908720"/>
            <a:ext cx="937922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TextBox 1736"/>
          <p:cNvSpPr txBox="1"/>
          <p:nvPr/>
        </p:nvSpPr>
        <p:spPr>
          <a:xfrm>
            <a:off x="0" y="6001543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Lee et. al (2016), Cell Metabolism, </a:t>
            </a:r>
            <a:r>
              <a:rPr lang="en-GB" sz="1400" b="1" dirty="0">
                <a:latin typeface="Helvetica" pitchFamily="34" charset="0"/>
              </a:rPr>
              <a:t>24</a:t>
            </a:r>
            <a:r>
              <a:rPr lang="en-GB" sz="1400" dirty="0">
                <a:latin typeface="Helvetica" pitchFamily="34" charset="0"/>
              </a:rPr>
              <a:t>, 172-184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272" y="836712"/>
            <a:ext cx="7916862" cy="501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39" name="Title 4"/>
          <p:cNvSpPr txBox="1">
            <a:spLocks/>
          </p:cNvSpPr>
          <p:nvPr/>
        </p:nvSpPr>
        <p:spPr>
          <a:xfrm>
            <a:off x="0" y="276037"/>
            <a:ext cx="9144000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6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Mannose is identified as a marker of Insulin Resistance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44624"/>
            <a:ext cx="914400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Association of mannose levels and incident T2D in 4,000 well </a:t>
            </a:r>
            <a:r>
              <a:rPr lang="en-US" sz="2800" b="1" dirty="0" err="1">
                <a:solidFill>
                  <a:srgbClr val="0000FF"/>
                </a:solidFill>
                <a:ea typeface="+mj-ea"/>
                <a:cs typeface="Times New Roman" pitchFamily="18" charset="0"/>
              </a:rPr>
              <a:t>phenotyped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 subjects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65" y="3644645"/>
            <a:ext cx="206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METSIM STUDY</a:t>
            </a:r>
            <a:endParaRPr lang="sv-SE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7416" y="1269893"/>
            <a:ext cx="3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EPIC-Norfolk STUDY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021288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Cell Metabolism, </a:t>
            </a:r>
            <a:r>
              <a:rPr lang="en-GB" sz="1400" b="1" dirty="0">
                <a:latin typeface="Helvetica" pitchFamily="34" charset="0"/>
              </a:rPr>
              <a:t>26</a:t>
            </a:r>
            <a:r>
              <a:rPr lang="en-GB" sz="1400" dirty="0">
                <a:latin typeface="Helvetica" pitchFamily="34" charset="0"/>
              </a:rPr>
              <a:t>, 281-283</a:t>
            </a: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4005064"/>
            <a:ext cx="8892480" cy="175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7249"/>
            <a:ext cx="8928992" cy="18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1896</Words>
  <Application>Microsoft Macintosh PowerPoint</Application>
  <PresentationFormat>On-screen Show (4:3)</PresentationFormat>
  <Paragraphs>560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ArialMT</vt:lpstr>
      <vt:lpstr>Calibri</vt:lpstr>
      <vt:lpstr>Century Gothic</vt:lpstr>
      <vt:lpstr>Century Gothic</vt:lpstr>
      <vt:lpstr>Helvetica</vt:lpstr>
      <vt:lpstr>Times New Roman</vt:lpstr>
      <vt:lpstr>Wingdings</vt:lpstr>
      <vt:lpstr>Office-tema</vt:lpstr>
      <vt:lpstr>1_Office-tema</vt:lpstr>
      <vt:lpstr>2_Office-tema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Acknowledgements</vt:lpstr>
    </vt:vector>
  </TitlesOfParts>
  <Company>Rudström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Microsoft Office User</cp:lastModifiedBy>
  <cp:revision>69</cp:revision>
  <dcterms:created xsi:type="dcterms:W3CDTF">2015-02-16T18:25:46Z</dcterms:created>
  <dcterms:modified xsi:type="dcterms:W3CDTF">2019-11-04T08:42:21Z</dcterms:modified>
</cp:coreProperties>
</file>